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2" r:id="rId2"/>
    <p:sldId id="314" r:id="rId3"/>
    <p:sldId id="334" r:id="rId4"/>
    <p:sldId id="328" r:id="rId5"/>
    <p:sldId id="336" r:id="rId6"/>
    <p:sldId id="301" r:id="rId7"/>
    <p:sldId id="341" r:id="rId8"/>
    <p:sldId id="342" r:id="rId9"/>
    <p:sldId id="351" r:id="rId10"/>
    <p:sldId id="352" r:id="rId11"/>
    <p:sldId id="349" r:id="rId12"/>
    <p:sldId id="340" r:id="rId13"/>
    <p:sldId id="295" r:id="rId14"/>
    <p:sldId id="353" r:id="rId15"/>
    <p:sldId id="34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ya.ghobadi@gmail.com" initials="m" lastIdx="15" clrIdx="0">
    <p:extLst>
      <p:ext uri="{19B8F6BF-5375-455C-9EA6-DF929625EA0E}">
        <p15:presenceInfo xmlns:p15="http://schemas.microsoft.com/office/powerpoint/2012/main" userId="450f57c86f238879" providerId="Windows Live"/>
      </p:ext>
    </p:extLst>
  </p:cmAuthor>
  <p:cmAuthor id="2" name="Zhizhen Zhong" initials="ZZ" lastIdx="3" clrIdx="1">
    <p:extLst>
      <p:ext uri="{19B8F6BF-5375-455C-9EA6-DF929625EA0E}">
        <p15:presenceInfo xmlns:p15="http://schemas.microsoft.com/office/powerpoint/2012/main" userId="S::zhizhenz@mit.edu::8ab5d5a7-780c-4a94-bc9d-a7bbd78d0b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F7F"/>
    <a:srgbClr val="90A4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5" autoAdjust="0"/>
    <p:restoredTop sz="85486" autoAdjust="0"/>
  </p:normalViewPr>
  <p:slideViewPr>
    <p:cSldViewPr snapToGrid="0" snapToObjects="1">
      <p:cViewPr varScale="1">
        <p:scale>
          <a:sx n="107" d="100"/>
          <a:sy n="107" d="100"/>
        </p:scale>
        <p:origin x="1192" y="16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3C5FD7-D8EF-154D-8829-B817F5EA2CAC}" type="datetimeFigureOut">
              <a:rPr lang="en-US" smtClean="0"/>
              <a:t>9/30/21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CE2B5-92CC-E74B-A7A0-7BB2E59F777D}" type="slidenum">
              <a:rPr lang="en-US" smtClean="0"/>
              <a:t>‹#›</a:t>
            </a:fld>
            <a:endParaRPr lang="en-US"/>
          </a:p>
        </p:txBody>
      </p:sp>
    </p:spTree>
    <p:extLst>
      <p:ext uri="{BB962C8B-B14F-4D97-AF65-F5344CB8AC3E}">
        <p14:creationId xmlns:p14="http://schemas.microsoft.com/office/powerpoint/2010/main" val="1342381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 am Zhizhen Zhong, a postdoc researcher at MIT CSAIL with Prof. </a:t>
            </a:r>
            <a:r>
              <a:rPr lang="en-US" dirty="0" err="1"/>
              <a:t>Manya</a:t>
            </a:r>
            <a:r>
              <a:rPr lang="en-US" dirty="0"/>
              <a:t> Ghobadi. </a:t>
            </a:r>
          </a:p>
          <a:p>
            <a:r>
              <a:rPr lang="en-US" dirty="0"/>
              <a:t>Today I will present our explorations on enabling in-network optical inference with IOI.</a:t>
            </a:r>
          </a:p>
        </p:txBody>
      </p:sp>
      <p:sp>
        <p:nvSpPr>
          <p:cNvPr id="4" name="Slide Number Placeholder 3"/>
          <p:cNvSpPr>
            <a:spLocks noGrp="1"/>
          </p:cNvSpPr>
          <p:nvPr>
            <p:ph type="sldNum" sz="quarter" idx="5"/>
          </p:nvPr>
        </p:nvSpPr>
        <p:spPr/>
        <p:txBody>
          <a:bodyPr/>
          <a:lstStyle/>
          <a:p>
            <a:fld id="{B00CE2B5-92CC-E74B-A7A0-7BB2E59F777D}" type="slidenum">
              <a:rPr lang="en-US" smtClean="0"/>
              <a:t>1</a:t>
            </a:fld>
            <a:endParaRPr lang="en-US"/>
          </a:p>
        </p:txBody>
      </p:sp>
    </p:spTree>
    <p:extLst>
      <p:ext uri="{BB962C8B-B14F-4D97-AF65-F5344CB8AC3E}">
        <p14:creationId xmlns:p14="http://schemas.microsoft.com/office/powerpoint/2010/main" val="106249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design, we propose to repurpose transceivers for running computing in the optical domain.</a:t>
            </a:r>
          </a:p>
          <a:p>
            <a:r>
              <a:rPr lang="en-US" dirty="0"/>
              <a:t>[click] On the regular transceivers, we add one extra modulator between the existing modulator and photodetector to achieve the goal of matrix multiplication entirely in the optical domain.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Basically, in matrix multiplication, there are two operations, multiply and accumulation.</a:t>
            </a:r>
          </a:p>
          <a:p>
            <a:r>
              <a:rPr lang="en-US" dirty="0"/>
              <a:t>[click] Specifically, the first modulator will multiply electrical data x onto optical wave intensity, hence currently the optical wave is carrying data x in the optical domain. Then, the second modulator will modulate data y on the top of this optical wave which will return an optical wave with intensity of x multiplied by y. Then we use a photodetector to decode the x </a:t>
            </a:r>
            <a:r>
              <a:rPr lang="en-US" dirty="0" err="1"/>
              <a:t>multipled</a:t>
            </a:r>
            <a:r>
              <a:rPr lang="en-US" dirty="0"/>
              <a:t> by y into electrical domain. The accumulation operation is achieved by increasing the PD detection time window so that the PD will return multiple x multiplied by y in time domain. The fundamental theory of physics of this optical matrix multiplication process is discussed in detail in this PRX paper published in 2019.</a:t>
            </a:r>
          </a:p>
        </p:txBody>
      </p:sp>
      <p:sp>
        <p:nvSpPr>
          <p:cNvPr id="4" name="Slide Number Placeholder 3"/>
          <p:cNvSpPr>
            <a:spLocks noGrp="1"/>
          </p:cNvSpPr>
          <p:nvPr>
            <p:ph type="sldNum" sz="quarter" idx="5"/>
          </p:nvPr>
        </p:nvSpPr>
        <p:spPr/>
        <p:txBody>
          <a:bodyPr/>
          <a:lstStyle/>
          <a:p>
            <a:fld id="{B00CE2B5-92CC-E74B-A7A0-7BB2E59F777D}" type="slidenum">
              <a:rPr lang="en-US" smtClean="0"/>
              <a:t>10</a:t>
            </a:fld>
            <a:endParaRPr lang="en-US"/>
          </a:p>
        </p:txBody>
      </p:sp>
    </p:spTree>
    <p:extLst>
      <p:ext uri="{BB962C8B-B14F-4D97-AF65-F5344CB8AC3E}">
        <p14:creationId xmlns:p14="http://schemas.microsoft.com/office/powerpoint/2010/main" val="2976278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instead of adding a GPU card to switches, our proposal is to leverage optical neural networks that can be integrated into today’s transceivers.</a:t>
            </a:r>
          </a:p>
          <a:p>
            <a:r>
              <a:rPr lang="en-US" dirty="0"/>
              <a:t>[click] For a neural network layer, the input of this layer is a n-size vector X, and the weights of the neural network is a m by n matrix, the vector-matrix product is carried out by our proposed optical computing paradigm that only </a:t>
            </a:r>
            <a:r>
              <a:rPr lang="en-US" dirty="0" err="1"/>
              <a:t>invoves</a:t>
            </a:r>
            <a:r>
              <a:rPr lang="en-US" dirty="0"/>
              <a:t> commercially available devices of modulators and photodetectors in transceivers.</a:t>
            </a:r>
          </a:p>
          <a:p>
            <a:r>
              <a:rPr lang="en-US" dirty="0"/>
              <a:t>[click] If we compare our proposal with the GPU, the computation speed of optical computing is at 10 GHz frequency while GPU operates at 700 </a:t>
            </a:r>
            <a:r>
              <a:rPr lang="en-US" dirty="0" err="1"/>
              <a:t>MHz.</a:t>
            </a:r>
            <a:r>
              <a:rPr lang="en-US" dirty="0"/>
              <a:t> On the other hand, our optical design only requires off-the-shelf devices to </a:t>
            </a:r>
            <a:r>
              <a:rPr lang="en-US" dirty="0" err="1"/>
              <a:t>to</a:t>
            </a:r>
            <a:r>
              <a:rPr lang="en-US" dirty="0"/>
              <a:t> build an equivalent optical neural network of the A100 GPU the cost estimate would only be 4.25k USD</a:t>
            </a:r>
          </a:p>
          <a:p>
            <a:r>
              <a:rPr lang="en-US" dirty="0"/>
              <a:t>[click] Therefore, our proposal is going to be 13 times faster, and 3 times lower cost than GPU-based solutions.</a:t>
            </a:r>
          </a:p>
          <a:p>
            <a:endParaRPr lang="en-US" dirty="0"/>
          </a:p>
        </p:txBody>
      </p:sp>
      <p:sp>
        <p:nvSpPr>
          <p:cNvPr id="4" name="Slide Number Placeholder 3"/>
          <p:cNvSpPr>
            <a:spLocks noGrp="1"/>
          </p:cNvSpPr>
          <p:nvPr>
            <p:ph type="sldNum" sz="quarter" idx="5"/>
          </p:nvPr>
        </p:nvSpPr>
        <p:spPr/>
        <p:txBody>
          <a:bodyPr/>
          <a:lstStyle/>
          <a:p>
            <a:fld id="{B00CE2B5-92CC-E74B-A7A0-7BB2E59F777D}" type="slidenum">
              <a:rPr lang="en-US" smtClean="0"/>
              <a:t>11</a:t>
            </a:fld>
            <a:endParaRPr lang="en-US"/>
          </a:p>
        </p:txBody>
      </p:sp>
    </p:spTree>
    <p:extLst>
      <p:ext uri="{BB962C8B-B14F-4D97-AF65-F5344CB8AC3E}">
        <p14:creationId xmlns:p14="http://schemas.microsoft.com/office/powerpoint/2010/main" val="1525511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while the optical computing has huge advantages in speed and cost for matrix multiplication computations than electrical solutions. It also has a challenge that optical computing cannot handle nonlinearity properly. For decades, this is a long-standing challenge in the optical community. </a:t>
            </a:r>
          </a:p>
          <a:p>
            <a:r>
              <a:rPr lang="en-US" dirty="0"/>
              <a:t>Instead</a:t>
            </a:r>
            <a:r>
              <a:rPr lang="en-US"/>
              <a:t>, nonlinearity </a:t>
            </a:r>
            <a:r>
              <a:rPr lang="en-US" dirty="0"/>
              <a:t>computation can be done in the electrical domain quite easily because it does not involve complex matrix operations.</a:t>
            </a:r>
          </a:p>
          <a:p>
            <a:r>
              <a:rPr lang="en-US" dirty="0"/>
              <a:t>[click] Therefore, we combine in-network inference with optical computing, and propose in-network optical inference, or IOI to bring the best of both electrical and optical worlds.</a:t>
            </a:r>
          </a:p>
          <a:p>
            <a:r>
              <a:rPr lang="en-US" dirty="0"/>
              <a:t>[click] IOI has fundamental latency advantages over any server-based, no matter electrical or optical machine learning inference because of the in-network computing design.</a:t>
            </a:r>
          </a:p>
        </p:txBody>
      </p:sp>
      <p:sp>
        <p:nvSpPr>
          <p:cNvPr id="4" name="Slide Number Placeholder 3"/>
          <p:cNvSpPr>
            <a:spLocks noGrp="1"/>
          </p:cNvSpPr>
          <p:nvPr>
            <p:ph type="sldNum" sz="quarter" idx="5"/>
          </p:nvPr>
        </p:nvSpPr>
        <p:spPr/>
        <p:txBody>
          <a:bodyPr/>
          <a:lstStyle/>
          <a:p>
            <a:fld id="{B00CE2B5-92CC-E74B-A7A0-7BB2E59F777D}" type="slidenum">
              <a:rPr lang="en-US" smtClean="0"/>
              <a:t>12</a:t>
            </a:fld>
            <a:endParaRPr lang="en-US"/>
          </a:p>
        </p:txBody>
      </p:sp>
    </p:spTree>
    <p:extLst>
      <p:ext uri="{BB962C8B-B14F-4D97-AF65-F5344CB8AC3E}">
        <p14:creationId xmlns:p14="http://schemas.microsoft.com/office/powerpoint/2010/main" val="2593503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present the in-network optical inference system. </a:t>
            </a:r>
          </a:p>
          <a:p>
            <a:r>
              <a:rPr lang="en-US" dirty="0"/>
              <a:t>[click] The IOI system contains IOI switches that has programmable packet switching ASICs and our specially designed IOI transceivers. </a:t>
            </a:r>
          </a:p>
          <a:p>
            <a:r>
              <a:rPr lang="en-US" dirty="0"/>
              <a:t>[click] When the client send a inference request to the IOI switch, its matrix multiplication is done on the IOI transceiver, and its </a:t>
            </a:r>
            <a:r>
              <a:rPr lang="en-US" dirty="0" err="1"/>
              <a:t>nonlineary</a:t>
            </a:r>
            <a:r>
              <a:rPr lang="en-US" dirty="0"/>
              <a:t> activation (</a:t>
            </a:r>
            <a:r>
              <a:rPr lang="en-US" dirty="0" err="1"/>
              <a:t>ReLU</a:t>
            </a:r>
            <a:r>
              <a:rPr lang="en-US" dirty="0"/>
              <a:t>) is done inside the programmable switch ASIC by simply matching the positive/negative sign digit of the numbers and take corresponding actions following the match-action design of the pipeline architecture.</a:t>
            </a:r>
          </a:p>
        </p:txBody>
      </p:sp>
      <p:sp>
        <p:nvSpPr>
          <p:cNvPr id="4" name="Slide Number Placeholder 3"/>
          <p:cNvSpPr>
            <a:spLocks noGrp="1"/>
          </p:cNvSpPr>
          <p:nvPr>
            <p:ph type="sldNum" sz="quarter" idx="5"/>
          </p:nvPr>
        </p:nvSpPr>
        <p:spPr/>
        <p:txBody>
          <a:bodyPr/>
          <a:lstStyle/>
          <a:p>
            <a:fld id="{B00CE2B5-92CC-E74B-A7A0-7BB2E59F777D}" type="slidenum">
              <a:rPr lang="en-US" smtClean="0"/>
              <a:t>13</a:t>
            </a:fld>
            <a:endParaRPr lang="en-US"/>
          </a:p>
        </p:txBody>
      </p:sp>
    </p:spTree>
    <p:extLst>
      <p:ext uri="{BB962C8B-B14F-4D97-AF65-F5344CB8AC3E}">
        <p14:creationId xmlns:p14="http://schemas.microsoft.com/office/powerpoint/2010/main" val="3022312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this innovative and promising design also comes with challenges.</a:t>
            </a:r>
          </a:p>
          <a:p>
            <a:r>
              <a:rPr lang="en-US" dirty="0"/>
              <a:t>[click] On the transceiver side, because we involve two modulators to carry out the multiplication operation of x and y, hence the synchronization between the inputs, x and y at two modulators are challenging. We solve this challenge by encoding the x and y into the same data packets using a specially-designed programmable switch match-action logic.</a:t>
            </a:r>
          </a:p>
          <a:p>
            <a:r>
              <a:rPr lang="en-US" dirty="0"/>
              <a:t>[click] On the IOI switch side, we also have challenges due to the limited memory on programmable switch ASICs. We solve this challenge by carefully designing the packet structure and distributing the entire inference data flow into multiple packets so that each packet can fit into the memory constraint of today’s programmable switch ASIC.</a:t>
            </a:r>
          </a:p>
        </p:txBody>
      </p:sp>
      <p:sp>
        <p:nvSpPr>
          <p:cNvPr id="4" name="Slide Number Placeholder 3"/>
          <p:cNvSpPr>
            <a:spLocks noGrp="1"/>
          </p:cNvSpPr>
          <p:nvPr>
            <p:ph type="sldNum" sz="quarter" idx="5"/>
          </p:nvPr>
        </p:nvSpPr>
        <p:spPr/>
        <p:txBody>
          <a:bodyPr/>
          <a:lstStyle/>
          <a:p>
            <a:fld id="{B00CE2B5-92CC-E74B-A7A0-7BB2E59F777D}" type="slidenum">
              <a:rPr lang="en-US" smtClean="0"/>
              <a:t>14</a:t>
            </a:fld>
            <a:endParaRPr lang="en-US"/>
          </a:p>
        </p:txBody>
      </p:sp>
    </p:spTree>
    <p:extLst>
      <p:ext uri="{BB962C8B-B14F-4D97-AF65-F5344CB8AC3E}">
        <p14:creationId xmlns:p14="http://schemas.microsoft.com/office/powerpoint/2010/main" val="1403467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Light" panose="020B0502040204020203" pitchFamily="34" charset="0"/>
                <a:cs typeface="Segoe UI Light" panose="020B0502040204020203" pitchFamily="34" charset="0"/>
              </a:rPr>
              <a:t>[click] Optical computing is the next frontier to enable fast matrix multiplication, due to its significant speed, energy and cost advantages.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Light" panose="020B0502040204020203" pitchFamily="34" charset="0"/>
                <a:cs typeface="Segoe UI Light" panose="020B0502040204020203" pitchFamily="34" charset="0"/>
              </a:rPr>
              <a:t>[click] Our proposed system (IOI) augments programmable switches with optical compute units as “IOI transceivers” to enable in-network inference.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Light" panose="020B0502040204020203" pitchFamily="34" charset="0"/>
                <a:cs typeface="Segoe UI Light" panose="020B0502040204020203" pitchFamily="34" charset="0"/>
              </a:rPr>
              <a:t>[click] IOI opens up new exciting opportunities for machine learning systems for line-rate processing and ultra low latency. We are very excited about the promising future of the IOI system, and we welcome comments and feedbacks from both the optics and networking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Light" panose="020B0502040204020203" pitchFamily="34" charset="0"/>
                <a:cs typeface="Segoe UI Light" panose="020B0502040204020203" pitchFamily="34" charset="0"/>
              </a:rPr>
              <a:t>Thank you for </a:t>
            </a:r>
            <a:r>
              <a:rPr lang="en-US">
                <a:latin typeface="Segoe UI Light" panose="020B0502040204020203" pitchFamily="34" charset="0"/>
                <a:cs typeface="Segoe UI Light" panose="020B0502040204020203" pitchFamily="34" charset="0"/>
              </a:rPr>
              <a:t>your attention.</a:t>
            </a:r>
            <a:endParaRPr lang="en-US" dirty="0">
              <a:latin typeface="Segoe UI Light" panose="020B0502040204020203" pitchFamily="34" charset="0"/>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Light" panose="020B0502040204020203" pitchFamily="34" charset="0"/>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Light" panose="020B0502040204020203" pitchFamily="34" charset="0"/>
              <a:cs typeface="Segoe UI Light"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B00CE2B5-92CC-E74B-A7A0-7BB2E59F777D}" type="slidenum">
              <a:rPr lang="en-US" smtClean="0"/>
              <a:t>15</a:t>
            </a:fld>
            <a:endParaRPr lang="en-US"/>
          </a:p>
        </p:txBody>
      </p:sp>
    </p:spTree>
    <p:extLst>
      <p:ext uri="{BB962C8B-B14F-4D97-AF65-F5344CB8AC3E}">
        <p14:creationId xmlns:p14="http://schemas.microsoft.com/office/powerpoint/2010/main" val="417010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recent years, we have experienced a significant increase on machine learning applications. For example, we use these machine learning models to for improving the user experience in virtual reality, augmented reality and decision making in autonomous vehicles. </a:t>
            </a:r>
          </a:p>
          <a:p>
            <a:r>
              <a:rPr lang="en-US" dirty="0"/>
              <a:t>Here, inference means we already have a trained machine learning model, and we want to run data through the model and read its output to make decisions. For machine learning inference tasks, they are usually latency sensitive. For example, virtual reality glasses require less than 1 milliseconds response time otherwise the users will feel dizzy. Autonomous cars requires less than 10 milliseconds response time for reactions to be safe on the road.</a:t>
            </a:r>
          </a:p>
        </p:txBody>
      </p:sp>
      <p:sp>
        <p:nvSpPr>
          <p:cNvPr id="4" name="Slide Number Placeholder 3"/>
          <p:cNvSpPr>
            <a:spLocks noGrp="1"/>
          </p:cNvSpPr>
          <p:nvPr>
            <p:ph type="sldNum" sz="quarter" idx="5"/>
          </p:nvPr>
        </p:nvSpPr>
        <p:spPr/>
        <p:txBody>
          <a:bodyPr/>
          <a:lstStyle/>
          <a:p>
            <a:fld id="{B00CE2B5-92CC-E74B-A7A0-7BB2E59F777D}" type="slidenum">
              <a:rPr lang="en-US" smtClean="0"/>
              <a:t>2</a:t>
            </a:fld>
            <a:endParaRPr lang="en-US"/>
          </a:p>
        </p:txBody>
      </p:sp>
    </p:spTree>
    <p:extLst>
      <p:ext uri="{BB962C8B-B14F-4D97-AF65-F5344CB8AC3E}">
        <p14:creationId xmlns:p14="http://schemas.microsoft.com/office/powerpoint/2010/main" val="380814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keep latency low, where should inference happen?</a:t>
            </a:r>
          </a:p>
          <a:p>
            <a:r>
              <a:rPr lang="en-US" dirty="0"/>
              <a:t>For ideal latency, inference should be done on devices. However, the challenge of on-device machine learning is that those Internet-of-things devices, like smart watches, virtual reality glasses, smart phones, have limited battery and computation capabilities. Hence, these devices cannot host large-scale machine learning models.</a:t>
            </a:r>
          </a:p>
          <a:p>
            <a:r>
              <a:rPr lang="en-US" dirty="0"/>
              <a:t>The state-of-the-art approach is to host the large-scale machine learning models on </a:t>
            </a:r>
            <a:r>
              <a:rPr lang="en-US" dirty="0" err="1"/>
              <a:t>on</a:t>
            </a:r>
            <a:r>
              <a:rPr lang="en-US" dirty="0"/>
              <a:t> edge or cloud servers and run inference in a remote session.</a:t>
            </a:r>
          </a:p>
        </p:txBody>
      </p:sp>
      <p:sp>
        <p:nvSpPr>
          <p:cNvPr id="4" name="Slide Number Placeholder 3"/>
          <p:cNvSpPr>
            <a:spLocks noGrp="1"/>
          </p:cNvSpPr>
          <p:nvPr>
            <p:ph type="sldNum" sz="quarter" idx="5"/>
          </p:nvPr>
        </p:nvSpPr>
        <p:spPr/>
        <p:txBody>
          <a:bodyPr/>
          <a:lstStyle/>
          <a:p>
            <a:fld id="{B00CE2B5-92CC-E74B-A7A0-7BB2E59F777D}" type="slidenum">
              <a:rPr lang="en-US" smtClean="0"/>
              <a:t>3</a:t>
            </a:fld>
            <a:endParaRPr lang="en-US"/>
          </a:p>
        </p:txBody>
      </p:sp>
    </p:spTree>
    <p:extLst>
      <p:ext uri="{BB962C8B-B14F-4D97-AF65-F5344CB8AC3E}">
        <p14:creationId xmlns:p14="http://schemas.microsoft.com/office/powerpoint/2010/main" val="425504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look deeper into today’s inference on edge/cloud servers and figure out what is the problem with this paradigm.</a:t>
            </a:r>
          </a:p>
          <a:p>
            <a:r>
              <a:rPr lang="en-US" dirty="0"/>
              <a:t>In this setting, the user is using a virtual reality glass and need to run inference in real time. </a:t>
            </a:r>
          </a:p>
          <a:p>
            <a:r>
              <a:rPr lang="en-US" dirty="0"/>
              <a:t>[click] As we discussed before, today the machine learning model is stored in the edge/cloud inference servers. </a:t>
            </a:r>
          </a:p>
          <a:p>
            <a:r>
              <a:rPr lang="en-US" dirty="0"/>
              <a:t>[click] Therefore, the user data has to go all the way along the Internet the edge/cloud data center. Inside the internet, the data needs to be routed through multiple switches to reach the destination server.</a:t>
            </a:r>
          </a:p>
          <a:p>
            <a:r>
              <a:rPr lang="en-US" dirty="0"/>
              <a:t>[click] If we open up the server box, the data flow enters the server through the network interface card, the being processed by the CPU for decoding data from TCP/IP packets. Then the decoded data is flushed into memory and finally arrives at GPU for inference calculations.</a:t>
            </a:r>
          </a:p>
          <a:p>
            <a:r>
              <a:rPr lang="en-US" dirty="0"/>
              <a:t>[click] In this entire process, the CPU packet processing step adds tens of milliseconds packet processing latency, especially for high-speed data flows because of the clock frequency of CPU is only 2-3 GHz. </a:t>
            </a:r>
          </a:p>
          <a:p>
            <a:r>
              <a:rPr lang="en-US" dirty="0"/>
              <a:t>[click] Meanwhile, because these edge/cloud inference servers are far away, so all the data has to go throughput a long physical distance. Considering the fact that the signal propagation speed in fibers is 200km/</a:t>
            </a:r>
            <a:r>
              <a:rPr lang="en-US" dirty="0" err="1"/>
              <a:t>ms.</a:t>
            </a:r>
            <a:r>
              <a:rPr lang="en-US" dirty="0"/>
              <a:t> If the user need to send the data to data center that is thousands of kilometers away, then the round trip time on the fiber path would tens of milliseconds.</a:t>
            </a:r>
          </a:p>
        </p:txBody>
      </p:sp>
      <p:sp>
        <p:nvSpPr>
          <p:cNvPr id="4" name="Slide Number Placeholder 3"/>
          <p:cNvSpPr>
            <a:spLocks noGrp="1"/>
          </p:cNvSpPr>
          <p:nvPr>
            <p:ph type="sldNum" sz="quarter" idx="5"/>
          </p:nvPr>
        </p:nvSpPr>
        <p:spPr/>
        <p:txBody>
          <a:bodyPr/>
          <a:lstStyle/>
          <a:p>
            <a:fld id="{B00CE2B5-92CC-E74B-A7A0-7BB2E59F777D}" type="slidenum">
              <a:rPr lang="en-US" smtClean="0"/>
              <a:t>4</a:t>
            </a:fld>
            <a:endParaRPr lang="en-US"/>
          </a:p>
        </p:txBody>
      </p:sp>
    </p:spTree>
    <p:extLst>
      <p:ext uri="{BB962C8B-B14F-4D97-AF65-F5344CB8AC3E}">
        <p14:creationId xmlns:p14="http://schemas.microsoft.com/office/powerpoint/2010/main" val="173508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Our proposal is to move the machine learning inference to network switches, and runs computation as data moves!</a:t>
            </a:r>
          </a:p>
          <a:p>
            <a:r>
              <a:rPr lang="en-US" dirty="0"/>
              <a:t>[click] In this way, the data path for inference data flows will stop at switches and no longer need to visit servers.</a:t>
            </a:r>
          </a:p>
          <a:p>
            <a:r>
              <a:rPr lang="en-US" dirty="0"/>
              <a:t>[click] On switches, we have transceivers that can send and receive optical data on fibers and </a:t>
            </a:r>
            <a:r>
              <a:rPr lang="en-US" dirty="0" err="1"/>
              <a:t>conver</a:t>
            </a:r>
            <a:r>
              <a:rPr lang="en-US" dirty="0"/>
              <a:t> them into electrical binary data. We also have a programmable packet processing ASIC that can run simple programs on data packets at line rate with only a few microseconds of packet processing latency without delaying the packets. </a:t>
            </a:r>
          </a:p>
          <a:p>
            <a:r>
              <a:rPr lang="en-US" dirty="0"/>
              <a:t>[click] Because machine learning inference tasks involves complex matrix multiplication calculations that are beyond the computing capabilities of packet processing ASIC, we will need to add a inference module to switches to achieve on-switch inference.</a:t>
            </a:r>
          </a:p>
        </p:txBody>
      </p:sp>
      <p:sp>
        <p:nvSpPr>
          <p:cNvPr id="4" name="Slide Number Placeholder 3"/>
          <p:cNvSpPr>
            <a:spLocks noGrp="1"/>
          </p:cNvSpPr>
          <p:nvPr>
            <p:ph type="sldNum" sz="quarter" idx="5"/>
          </p:nvPr>
        </p:nvSpPr>
        <p:spPr/>
        <p:txBody>
          <a:bodyPr/>
          <a:lstStyle/>
          <a:p>
            <a:fld id="{B00CE2B5-92CC-E74B-A7A0-7BB2E59F777D}" type="slidenum">
              <a:rPr lang="en-US" smtClean="0"/>
              <a:t>5</a:t>
            </a:fld>
            <a:endParaRPr lang="en-US"/>
          </a:p>
        </p:txBody>
      </p:sp>
    </p:spTree>
    <p:extLst>
      <p:ext uri="{BB962C8B-B14F-4D97-AF65-F5344CB8AC3E}">
        <p14:creationId xmlns:p14="http://schemas.microsoft.com/office/powerpoint/2010/main" val="321010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discussed, one major difference between our proposal on in-network computing versus server-based computing is that we leverage the programmable switch ASIC to run packet processing instead of CPUs. </a:t>
            </a:r>
          </a:p>
          <a:p>
            <a:r>
              <a:rPr lang="en-US" dirty="0"/>
              <a:t>[click] If we compare the performance of these two chips, a state-of-the-art CPU chip has a packet processing speed of 5.2 million packets per second, meanwhile, the state-of-the-art programmable packet processing ASIC, Tofino, can achieve 1000x faster packet processing. This will significantly reduce the packet processing delay that are experienced on server end.</a:t>
            </a:r>
          </a:p>
        </p:txBody>
      </p:sp>
      <p:sp>
        <p:nvSpPr>
          <p:cNvPr id="4" name="Slide Number Placeholder 3"/>
          <p:cNvSpPr>
            <a:spLocks noGrp="1"/>
          </p:cNvSpPr>
          <p:nvPr>
            <p:ph type="sldNum" sz="quarter" idx="5"/>
          </p:nvPr>
        </p:nvSpPr>
        <p:spPr/>
        <p:txBody>
          <a:bodyPr/>
          <a:lstStyle/>
          <a:p>
            <a:fld id="{B00CE2B5-92CC-E74B-A7A0-7BB2E59F777D}" type="slidenum">
              <a:rPr lang="en-US" smtClean="0"/>
              <a:t>6</a:t>
            </a:fld>
            <a:endParaRPr lang="en-US"/>
          </a:p>
        </p:txBody>
      </p:sp>
    </p:spTree>
    <p:extLst>
      <p:ext uri="{BB962C8B-B14F-4D97-AF65-F5344CB8AC3E}">
        <p14:creationId xmlns:p14="http://schemas.microsoft.com/office/powerpoint/2010/main" val="379896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promising gain, why isn’t in-network inference deployed today?</a:t>
            </a:r>
          </a:p>
          <a:p>
            <a:r>
              <a:rPr lang="en-US" dirty="0"/>
              <a:t>[click] Well, the reason is, the programmable switch ASIC is designed with a pipeline structure to process data at line rate, so it is not designed for carrying out complex computation tasks, like matrix multiplication.</a:t>
            </a:r>
          </a:p>
          <a:p>
            <a:r>
              <a:rPr lang="en-US" dirty="0"/>
              <a:t>[click] This switch ASIC has very limited memory, several megabytes, and can only simple process integer computations. </a:t>
            </a:r>
          </a:p>
          <a:p>
            <a:r>
              <a:rPr lang="en-US" dirty="0"/>
              <a:t>[click] All these limitations makes today’s network switches not ready for running machine learning inference tasks.</a:t>
            </a:r>
          </a:p>
        </p:txBody>
      </p:sp>
      <p:sp>
        <p:nvSpPr>
          <p:cNvPr id="4" name="Slide Number Placeholder 3"/>
          <p:cNvSpPr>
            <a:spLocks noGrp="1"/>
          </p:cNvSpPr>
          <p:nvPr>
            <p:ph type="sldNum" sz="quarter" idx="5"/>
          </p:nvPr>
        </p:nvSpPr>
        <p:spPr/>
        <p:txBody>
          <a:bodyPr/>
          <a:lstStyle/>
          <a:p>
            <a:fld id="{B00CE2B5-92CC-E74B-A7A0-7BB2E59F777D}" type="slidenum">
              <a:rPr lang="en-US" smtClean="0"/>
              <a:t>7</a:t>
            </a:fld>
            <a:endParaRPr lang="en-US"/>
          </a:p>
        </p:txBody>
      </p:sp>
    </p:spTree>
    <p:extLst>
      <p:ext uri="{BB962C8B-B14F-4D97-AF65-F5344CB8AC3E}">
        <p14:creationId xmlns:p14="http://schemas.microsoft.com/office/powerpoint/2010/main" val="187160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strawman design is, can we add a GPU to a switch to augment the switch with machine learning inference capabilities?</a:t>
            </a:r>
          </a:p>
          <a:p>
            <a:r>
              <a:rPr lang="en-US" dirty="0"/>
              <a:t>[click] Well, we can do this, but this will complex the design of the switches, because we now need to make the entire GPU card to fit into the switches. Another perspective is, considering the huge number of switches deployed in today’s Internet, this approach will requires us to add GPUs to so many switches. Considering the state-of-the-art Nvidia A100 GPU, it has a 765 MHz clock frequency, and the unit cost is 12k USD. </a:t>
            </a:r>
            <a:r>
              <a:rPr lang="en-US" dirty="0" err="1"/>
              <a:t>Addin</a:t>
            </a:r>
            <a:r>
              <a:rPr lang="en-US" dirty="0"/>
              <a:t> GPU cards to switches would be a very costly option.</a:t>
            </a:r>
          </a:p>
        </p:txBody>
      </p:sp>
      <p:sp>
        <p:nvSpPr>
          <p:cNvPr id="4" name="Slide Number Placeholder 3"/>
          <p:cNvSpPr>
            <a:spLocks noGrp="1"/>
          </p:cNvSpPr>
          <p:nvPr>
            <p:ph type="sldNum" sz="quarter" idx="5"/>
          </p:nvPr>
        </p:nvSpPr>
        <p:spPr/>
        <p:txBody>
          <a:bodyPr/>
          <a:lstStyle/>
          <a:p>
            <a:fld id="{B00CE2B5-92CC-E74B-A7A0-7BB2E59F777D}" type="slidenum">
              <a:rPr lang="en-US" smtClean="0"/>
              <a:t>8</a:t>
            </a:fld>
            <a:endParaRPr lang="en-US"/>
          </a:p>
        </p:txBody>
      </p:sp>
    </p:spTree>
    <p:extLst>
      <p:ext uri="{BB962C8B-B14F-4D97-AF65-F5344CB8AC3E}">
        <p14:creationId xmlns:p14="http://schemas.microsoft.com/office/powerpoint/2010/main" val="2127986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use something that is already on switches to achieve the same goal and avoid adding GPU cards? Yes we can.</a:t>
            </a:r>
          </a:p>
          <a:p>
            <a:r>
              <a:rPr lang="en-US" dirty="0"/>
              <a:t>[click] In today’s network switches, every router ports are coupled with a device called optical transceiver. </a:t>
            </a:r>
          </a:p>
          <a:p>
            <a:r>
              <a:rPr lang="en-US" dirty="0"/>
              <a:t>[click] The job of the transceiver is to convert signal between optical wavelengths and electrical data. </a:t>
            </a:r>
          </a:p>
          <a:p>
            <a:r>
              <a:rPr lang="en-US" dirty="0"/>
              <a:t>[click] If we open up an transceiver module, there are two major devices inside, modulator (in short form MOD) that works to multiply electrical data onto optical wave intensity, and photodetector (in short form PD) that decode optical wave intensity to electrical data. </a:t>
            </a:r>
          </a:p>
          <a:p>
            <a:r>
              <a:rPr lang="en-US" dirty="0"/>
              <a:t>In the entire Internet, there are millions of transceivers deployed in network switches, the unit cost for a regular transceiver module is usually around 100 USD or less.</a:t>
            </a:r>
          </a:p>
        </p:txBody>
      </p:sp>
      <p:sp>
        <p:nvSpPr>
          <p:cNvPr id="4" name="Slide Number Placeholder 3"/>
          <p:cNvSpPr>
            <a:spLocks noGrp="1"/>
          </p:cNvSpPr>
          <p:nvPr>
            <p:ph type="sldNum" sz="quarter" idx="5"/>
          </p:nvPr>
        </p:nvSpPr>
        <p:spPr/>
        <p:txBody>
          <a:bodyPr/>
          <a:lstStyle/>
          <a:p>
            <a:fld id="{B00CE2B5-92CC-E74B-A7A0-7BB2E59F777D}" type="slidenum">
              <a:rPr lang="en-US" smtClean="0"/>
              <a:t>9</a:t>
            </a:fld>
            <a:endParaRPr lang="en-US"/>
          </a:p>
        </p:txBody>
      </p:sp>
    </p:spTree>
    <p:extLst>
      <p:ext uri="{BB962C8B-B14F-4D97-AF65-F5344CB8AC3E}">
        <p14:creationId xmlns:p14="http://schemas.microsoft.com/office/powerpoint/2010/main" val="37084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F5F9-B13F-FC4A-B192-9349899512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EDB7A3-E721-5E47-83DF-5DD7BB6E2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0BE462-6A48-D342-B5B2-C04E4F905F6C}"/>
              </a:ext>
            </a:extLst>
          </p:cNvPr>
          <p:cNvSpPr>
            <a:spLocks noGrp="1"/>
          </p:cNvSpPr>
          <p:nvPr>
            <p:ph type="dt" sz="half" idx="10"/>
          </p:nvPr>
        </p:nvSpPr>
        <p:spPr/>
        <p:txBody>
          <a:bodyPr/>
          <a:lstStyle/>
          <a:p>
            <a:fld id="{D7EFF7EA-1A33-584A-9C65-95F6132AEC5A}" type="datetime1">
              <a:rPr lang="en-US" smtClean="0"/>
              <a:t>9/30/21</a:t>
            </a:fld>
            <a:endParaRPr lang="en-US"/>
          </a:p>
        </p:txBody>
      </p:sp>
      <p:sp>
        <p:nvSpPr>
          <p:cNvPr id="5" name="Footer Placeholder 4">
            <a:extLst>
              <a:ext uri="{FF2B5EF4-FFF2-40B4-BE49-F238E27FC236}">
                <a16:creationId xmlns:a16="http://schemas.microsoft.com/office/drawing/2014/main" id="{83BD114A-0DC0-A14D-9A4C-92B96499C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2C4E7-1063-F645-92DA-133DCBBA73C4}"/>
              </a:ext>
            </a:extLst>
          </p:cNvPr>
          <p:cNvSpPr>
            <a:spLocks noGrp="1"/>
          </p:cNvSpPr>
          <p:nvPr>
            <p:ph type="sldNum" sz="quarter" idx="12"/>
          </p:nvPr>
        </p:nvSpPr>
        <p:spPr/>
        <p:txBody>
          <a:bodyPr/>
          <a:lstStyle/>
          <a:p>
            <a:fld id="{F6CE2AD5-A7E3-4F48-855E-5E0BE41D1A1A}" type="slidenum">
              <a:rPr lang="en-US" smtClean="0"/>
              <a:t>‹#›</a:t>
            </a:fld>
            <a:endParaRPr lang="en-US"/>
          </a:p>
        </p:txBody>
      </p:sp>
    </p:spTree>
    <p:extLst>
      <p:ext uri="{BB962C8B-B14F-4D97-AF65-F5344CB8AC3E}">
        <p14:creationId xmlns:p14="http://schemas.microsoft.com/office/powerpoint/2010/main" val="254720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6F9F-4360-C541-B7C0-406DAD14B3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9A3A10-EFC3-0246-A3CB-D600DE3623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64D3D-85D5-1F49-B353-74975D75ED49}"/>
              </a:ext>
            </a:extLst>
          </p:cNvPr>
          <p:cNvSpPr>
            <a:spLocks noGrp="1"/>
          </p:cNvSpPr>
          <p:nvPr>
            <p:ph type="dt" sz="half" idx="10"/>
          </p:nvPr>
        </p:nvSpPr>
        <p:spPr/>
        <p:txBody>
          <a:bodyPr/>
          <a:lstStyle/>
          <a:p>
            <a:fld id="{F1BCFD03-BEA8-B84B-8AF2-A4EEDFFF4692}" type="datetime1">
              <a:rPr lang="en-US" smtClean="0"/>
              <a:t>9/30/21</a:t>
            </a:fld>
            <a:endParaRPr lang="en-US"/>
          </a:p>
        </p:txBody>
      </p:sp>
      <p:sp>
        <p:nvSpPr>
          <p:cNvPr id="5" name="Footer Placeholder 4">
            <a:extLst>
              <a:ext uri="{FF2B5EF4-FFF2-40B4-BE49-F238E27FC236}">
                <a16:creationId xmlns:a16="http://schemas.microsoft.com/office/drawing/2014/main" id="{1C32E4E5-9AAE-EF42-A550-C118FD1EE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E5476-10D9-3C45-A672-24D1486BFACE}"/>
              </a:ext>
            </a:extLst>
          </p:cNvPr>
          <p:cNvSpPr>
            <a:spLocks noGrp="1"/>
          </p:cNvSpPr>
          <p:nvPr>
            <p:ph type="sldNum" sz="quarter" idx="12"/>
          </p:nvPr>
        </p:nvSpPr>
        <p:spPr/>
        <p:txBody>
          <a:bodyPr/>
          <a:lstStyle/>
          <a:p>
            <a:fld id="{F6CE2AD5-A7E3-4F48-855E-5E0BE41D1A1A}" type="slidenum">
              <a:rPr lang="en-US" smtClean="0"/>
              <a:t>‹#›</a:t>
            </a:fld>
            <a:endParaRPr lang="en-US"/>
          </a:p>
        </p:txBody>
      </p:sp>
    </p:spTree>
    <p:extLst>
      <p:ext uri="{BB962C8B-B14F-4D97-AF65-F5344CB8AC3E}">
        <p14:creationId xmlns:p14="http://schemas.microsoft.com/office/powerpoint/2010/main" val="267792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0B7D3F-8971-C348-8BB5-B541E22094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955713-587C-9648-ADAE-071A1A5238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B7A8A-6E6E-FA4F-8602-E882466E9D8E}"/>
              </a:ext>
            </a:extLst>
          </p:cNvPr>
          <p:cNvSpPr>
            <a:spLocks noGrp="1"/>
          </p:cNvSpPr>
          <p:nvPr>
            <p:ph type="dt" sz="half" idx="10"/>
          </p:nvPr>
        </p:nvSpPr>
        <p:spPr/>
        <p:txBody>
          <a:bodyPr/>
          <a:lstStyle/>
          <a:p>
            <a:fld id="{92919323-C132-5641-86FA-45CF6B040C00}" type="datetime1">
              <a:rPr lang="en-US" smtClean="0"/>
              <a:t>9/30/21</a:t>
            </a:fld>
            <a:endParaRPr lang="en-US"/>
          </a:p>
        </p:txBody>
      </p:sp>
      <p:sp>
        <p:nvSpPr>
          <p:cNvPr id="5" name="Footer Placeholder 4">
            <a:extLst>
              <a:ext uri="{FF2B5EF4-FFF2-40B4-BE49-F238E27FC236}">
                <a16:creationId xmlns:a16="http://schemas.microsoft.com/office/drawing/2014/main" id="{79786A80-7D62-A043-9237-B54072C1B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9DE4B-39FA-1041-BE2D-7B64AB31A182}"/>
              </a:ext>
            </a:extLst>
          </p:cNvPr>
          <p:cNvSpPr>
            <a:spLocks noGrp="1"/>
          </p:cNvSpPr>
          <p:nvPr>
            <p:ph type="sldNum" sz="quarter" idx="12"/>
          </p:nvPr>
        </p:nvSpPr>
        <p:spPr/>
        <p:txBody>
          <a:bodyPr/>
          <a:lstStyle/>
          <a:p>
            <a:fld id="{F6CE2AD5-A7E3-4F48-855E-5E0BE41D1A1A}" type="slidenum">
              <a:rPr lang="en-US" smtClean="0"/>
              <a:t>‹#›</a:t>
            </a:fld>
            <a:endParaRPr lang="en-US"/>
          </a:p>
        </p:txBody>
      </p:sp>
    </p:spTree>
    <p:extLst>
      <p:ext uri="{BB962C8B-B14F-4D97-AF65-F5344CB8AC3E}">
        <p14:creationId xmlns:p14="http://schemas.microsoft.com/office/powerpoint/2010/main" val="76066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7218-42EC-0645-8BE4-95F05591AF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72F3A0-FC1A-8441-8EB3-C8651523A7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CC3F6-C78B-9A4A-9712-7FA27F4C0774}"/>
              </a:ext>
            </a:extLst>
          </p:cNvPr>
          <p:cNvSpPr>
            <a:spLocks noGrp="1"/>
          </p:cNvSpPr>
          <p:nvPr>
            <p:ph type="dt" sz="half" idx="10"/>
          </p:nvPr>
        </p:nvSpPr>
        <p:spPr/>
        <p:txBody>
          <a:bodyPr/>
          <a:lstStyle/>
          <a:p>
            <a:fld id="{F6B70B8D-C9EF-AE40-92D5-5E8907185CCC}" type="datetime1">
              <a:rPr lang="en-US" smtClean="0"/>
              <a:t>9/30/21</a:t>
            </a:fld>
            <a:endParaRPr lang="en-US"/>
          </a:p>
        </p:txBody>
      </p:sp>
      <p:sp>
        <p:nvSpPr>
          <p:cNvPr id="5" name="Footer Placeholder 4">
            <a:extLst>
              <a:ext uri="{FF2B5EF4-FFF2-40B4-BE49-F238E27FC236}">
                <a16:creationId xmlns:a16="http://schemas.microsoft.com/office/drawing/2014/main" id="{AEC932F8-EC32-7E43-AF61-A8D21745F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336CD-E71E-C94E-9161-CAA575DD49BE}"/>
              </a:ext>
            </a:extLst>
          </p:cNvPr>
          <p:cNvSpPr>
            <a:spLocks noGrp="1"/>
          </p:cNvSpPr>
          <p:nvPr>
            <p:ph type="sldNum" sz="quarter" idx="12"/>
          </p:nvPr>
        </p:nvSpPr>
        <p:spPr/>
        <p:txBody>
          <a:bodyPr/>
          <a:lstStyle/>
          <a:p>
            <a:fld id="{F6CE2AD5-A7E3-4F48-855E-5E0BE41D1A1A}" type="slidenum">
              <a:rPr lang="en-US" smtClean="0"/>
              <a:t>‹#›</a:t>
            </a:fld>
            <a:endParaRPr lang="en-US"/>
          </a:p>
        </p:txBody>
      </p:sp>
    </p:spTree>
    <p:extLst>
      <p:ext uri="{BB962C8B-B14F-4D97-AF65-F5344CB8AC3E}">
        <p14:creationId xmlns:p14="http://schemas.microsoft.com/office/powerpoint/2010/main" val="91886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C04D-4997-7745-857C-7DA19F59D7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B69333-7831-9B46-89F3-3D8C6126D3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CFFCD4-62F1-2548-977B-97F1C8D5ED79}"/>
              </a:ext>
            </a:extLst>
          </p:cNvPr>
          <p:cNvSpPr>
            <a:spLocks noGrp="1"/>
          </p:cNvSpPr>
          <p:nvPr>
            <p:ph type="dt" sz="half" idx="10"/>
          </p:nvPr>
        </p:nvSpPr>
        <p:spPr/>
        <p:txBody>
          <a:bodyPr/>
          <a:lstStyle/>
          <a:p>
            <a:fld id="{2C99E503-DAD6-8C45-A5BC-823B5BA8655F}" type="datetime1">
              <a:rPr lang="en-US" smtClean="0"/>
              <a:t>9/30/21</a:t>
            </a:fld>
            <a:endParaRPr lang="en-US"/>
          </a:p>
        </p:txBody>
      </p:sp>
      <p:sp>
        <p:nvSpPr>
          <p:cNvPr id="5" name="Footer Placeholder 4">
            <a:extLst>
              <a:ext uri="{FF2B5EF4-FFF2-40B4-BE49-F238E27FC236}">
                <a16:creationId xmlns:a16="http://schemas.microsoft.com/office/drawing/2014/main" id="{7BD6276D-232B-584C-87A2-CAF12CBA0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99275-2C86-E64B-A742-817C3ECE0288}"/>
              </a:ext>
            </a:extLst>
          </p:cNvPr>
          <p:cNvSpPr>
            <a:spLocks noGrp="1"/>
          </p:cNvSpPr>
          <p:nvPr>
            <p:ph type="sldNum" sz="quarter" idx="12"/>
          </p:nvPr>
        </p:nvSpPr>
        <p:spPr/>
        <p:txBody>
          <a:bodyPr/>
          <a:lstStyle/>
          <a:p>
            <a:fld id="{F6CE2AD5-A7E3-4F48-855E-5E0BE41D1A1A}" type="slidenum">
              <a:rPr lang="en-US" smtClean="0"/>
              <a:t>‹#›</a:t>
            </a:fld>
            <a:endParaRPr lang="en-US"/>
          </a:p>
        </p:txBody>
      </p:sp>
    </p:spTree>
    <p:extLst>
      <p:ext uri="{BB962C8B-B14F-4D97-AF65-F5344CB8AC3E}">
        <p14:creationId xmlns:p14="http://schemas.microsoft.com/office/powerpoint/2010/main" val="1409947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8AEC-137E-6E4E-AC26-8EC3A921F8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B6030-6C99-7049-B5C1-C11F879B50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002B92-E905-AE44-A82A-734FC5E21A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8A92DE-446E-9140-B01F-B74DE9841299}"/>
              </a:ext>
            </a:extLst>
          </p:cNvPr>
          <p:cNvSpPr>
            <a:spLocks noGrp="1"/>
          </p:cNvSpPr>
          <p:nvPr>
            <p:ph type="dt" sz="half" idx="10"/>
          </p:nvPr>
        </p:nvSpPr>
        <p:spPr/>
        <p:txBody>
          <a:bodyPr/>
          <a:lstStyle/>
          <a:p>
            <a:fld id="{A08B76C0-6C6C-E245-9F19-79B3B9C2EC96}" type="datetime1">
              <a:rPr lang="en-US" smtClean="0"/>
              <a:t>9/30/21</a:t>
            </a:fld>
            <a:endParaRPr lang="en-US"/>
          </a:p>
        </p:txBody>
      </p:sp>
      <p:sp>
        <p:nvSpPr>
          <p:cNvPr id="6" name="Footer Placeholder 5">
            <a:extLst>
              <a:ext uri="{FF2B5EF4-FFF2-40B4-BE49-F238E27FC236}">
                <a16:creationId xmlns:a16="http://schemas.microsoft.com/office/drawing/2014/main" id="{12A8A48F-FB3D-EB41-AC5E-4B33FB176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48EB79-B4C6-D043-8732-D2BA9359A02E}"/>
              </a:ext>
            </a:extLst>
          </p:cNvPr>
          <p:cNvSpPr>
            <a:spLocks noGrp="1"/>
          </p:cNvSpPr>
          <p:nvPr>
            <p:ph type="sldNum" sz="quarter" idx="12"/>
          </p:nvPr>
        </p:nvSpPr>
        <p:spPr/>
        <p:txBody>
          <a:bodyPr/>
          <a:lstStyle/>
          <a:p>
            <a:fld id="{F6CE2AD5-A7E3-4F48-855E-5E0BE41D1A1A}" type="slidenum">
              <a:rPr lang="en-US" smtClean="0"/>
              <a:t>‹#›</a:t>
            </a:fld>
            <a:endParaRPr lang="en-US"/>
          </a:p>
        </p:txBody>
      </p:sp>
    </p:spTree>
    <p:extLst>
      <p:ext uri="{BB962C8B-B14F-4D97-AF65-F5344CB8AC3E}">
        <p14:creationId xmlns:p14="http://schemas.microsoft.com/office/powerpoint/2010/main" val="261234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89FD-32B1-8143-A2DE-F3EAAB6273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5D886C-3F8F-8541-A3D0-68320F256F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A05517-A6A9-7F4E-BBBA-D49306F78E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F5DDE0-A433-034B-9C7C-5E03231EA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98FBC7-44DF-3B42-A6D9-C92EC4D891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0F3295-A496-5F4B-B8A5-31CE3E0CF438}"/>
              </a:ext>
            </a:extLst>
          </p:cNvPr>
          <p:cNvSpPr>
            <a:spLocks noGrp="1"/>
          </p:cNvSpPr>
          <p:nvPr>
            <p:ph type="dt" sz="half" idx="10"/>
          </p:nvPr>
        </p:nvSpPr>
        <p:spPr/>
        <p:txBody>
          <a:bodyPr/>
          <a:lstStyle/>
          <a:p>
            <a:fld id="{CE3625F0-EE1D-4B47-A65F-4207E16F09EA}" type="datetime1">
              <a:rPr lang="en-US" smtClean="0"/>
              <a:t>9/30/21</a:t>
            </a:fld>
            <a:endParaRPr lang="en-US"/>
          </a:p>
        </p:txBody>
      </p:sp>
      <p:sp>
        <p:nvSpPr>
          <p:cNvPr id="8" name="Footer Placeholder 7">
            <a:extLst>
              <a:ext uri="{FF2B5EF4-FFF2-40B4-BE49-F238E27FC236}">
                <a16:creationId xmlns:a16="http://schemas.microsoft.com/office/drawing/2014/main" id="{CC97BD0C-EA2E-3541-B30C-7EC6D5BBBF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D1037D-66A5-724F-9759-F550A97CA9C4}"/>
              </a:ext>
            </a:extLst>
          </p:cNvPr>
          <p:cNvSpPr>
            <a:spLocks noGrp="1"/>
          </p:cNvSpPr>
          <p:nvPr>
            <p:ph type="sldNum" sz="quarter" idx="12"/>
          </p:nvPr>
        </p:nvSpPr>
        <p:spPr/>
        <p:txBody>
          <a:bodyPr/>
          <a:lstStyle/>
          <a:p>
            <a:fld id="{F6CE2AD5-A7E3-4F48-855E-5E0BE41D1A1A}" type="slidenum">
              <a:rPr lang="en-US" smtClean="0"/>
              <a:t>‹#›</a:t>
            </a:fld>
            <a:endParaRPr lang="en-US"/>
          </a:p>
        </p:txBody>
      </p:sp>
    </p:spTree>
    <p:extLst>
      <p:ext uri="{BB962C8B-B14F-4D97-AF65-F5344CB8AC3E}">
        <p14:creationId xmlns:p14="http://schemas.microsoft.com/office/powerpoint/2010/main" val="262158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BD2C-AB2A-1441-9AB5-44F0557D2B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D22D87-ADC7-F044-B10C-D172702003DC}"/>
              </a:ext>
            </a:extLst>
          </p:cNvPr>
          <p:cNvSpPr>
            <a:spLocks noGrp="1"/>
          </p:cNvSpPr>
          <p:nvPr>
            <p:ph type="dt" sz="half" idx="10"/>
          </p:nvPr>
        </p:nvSpPr>
        <p:spPr/>
        <p:txBody>
          <a:bodyPr/>
          <a:lstStyle/>
          <a:p>
            <a:fld id="{6DC9BF0A-AFA1-814C-B3DE-2CF0D6C1CF90}" type="datetime1">
              <a:rPr lang="en-US" smtClean="0"/>
              <a:t>9/30/21</a:t>
            </a:fld>
            <a:endParaRPr lang="en-US"/>
          </a:p>
        </p:txBody>
      </p:sp>
      <p:sp>
        <p:nvSpPr>
          <p:cNvPr id="4" name="Footer Placeholder 3">
            <a:extLst>
              <a:ext uri="{FF2B5EF4-FFF2-40B4-BE49-F238E27FC236}">
                <a16:creationId xmlns:a16="http://schemas.microsoft.com/office/drawing/2014/main" id="{8D9E7716-3C84-B145-A0A5-F69F5B276C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77F1B9-A263-A24D-9434-19E5755CE8F8}"/>
              </a:ext>
            </a:extLst>
          </p:cNvPr>
          <p:cNvSpPr>
            <a:spLocks noGrp="1"/>
          </p:cNvSpPr>
          <p:nvPr>
            <p:ph type="sldNum" sz="quarter" idx="12"/>
          </p:nvPr>
        </p:nvSpPr>
        <p:spPr/>
        <p:txBody>
          <a:bodyPr/>
          <a:lstStyle/>
          <a:p>
            <a:fld id="{F6CE2AD5-A7E3-4F48-855E-5E0BE41D1A1A}" type="slidenum">
              <a:rPr lang="en-US" smtClean="0"/>
              <a:t>‹#›</a:t>
            </a:fld>
            <a:endParaRPr lang="en-US"/>
          </a:p>
        </p:txBody>
      </p:sp>
    </p:spTree>
    <p:extLst>
      <p:ext uri="{BB962C8B-B14F-4D97-AF65-F5344CB8AC3E}">
        <p14:creationId xmlns:p14="http://schemas.microsoft.com/office/powerpoint/2010/main" val="230975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573A3F-ABEF-6848-97EE-B8C962955A0E}"/>
              </a:ext>
            </a:extLst>
          </p:cNvPr>
          <p:cNvSpPr>
            <a:spLocks noGrp="1"/>
          </p:cNvSpPr>
          <p:nvPr>
            <p:ph type="dt" sz="half" idx="10"/>
          </p:nvPr>
        </p:nvSpPr>
        <p:spPr/>
        <p:txBody>
          <a:bodyPr/>
          <a:lstStyle/>
          <a:p>
            <a:fld id="{8FA5721B-035C-D14E-8876-F21AC51D3308}" type="datetime1">
              <a:rPr lang="en-US" smtClean="0"/>
              <a:t>9/30/21</a:t>
            </a:fld>
            <a:endParaRPr lang="en-US"/>
          </a:p>
        </p:txBody>
      </p:sp>
      <p:sp>
        <p:nvSpPr>
          <p:cNvPr id="3" name="Footer Placeholder 2">
            <a:extLst>
              <a:ext uri="{FF2B5EF4-FFF2-40B4-BE49-F238E27FC236}">
                <a16:creationId xmlns:a16="http://schemas.microsoft.com/office/drawing/2014/main" id="{212BD1E4-1EBD-DE49-9635-BAC533E299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A1AD8C-3929-2140-9B6A-64F55D0BE96F}"/>
              </a:ext>
            </a:extLst>
          </p:cNvPr>
          <p:cNvSpPr>
            <a:spLocks noGrp="1"/>
          </p:cNvSpPr>
          <p:nvPr>
            <p:ph type="sldNum" sz="quarter" idx="12"/>
          </p:nvPr>
        </p:nvSpPr>
        <p:spPr/>
        <p:txBody>
          <a:bodyPr/>
          <a:lstStyle/>
          <a:p>
            <a:fld id="{F6CE2AD5-A7E3-4F48-855E-5E0BE41D1A1A}" type="slidenum">
              <a:rPr lang="en-US" smtClean="0"/>
              <a:t>‹#›</a:t>
            </a:fld>
            <a:endParaRPr lang="en-US"/>
          </a:p>
        </p:txBody>
      </p:sp>
    </p:spTree>
    <p:extLst>
      <p:ext uri="{BB962C8B-B14F-4D97-AF65-F5344CB8AC3E}">
        <p14:creationId xmlns:p14="http://schemas.microsoft.com/office/powerpoint/2010/main" val="414402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DB1B-0562-D646-9FA7-373603828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FDC8BD-635F-8940-9259-B5F747B074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D63B27-2402-594A-8190-5D2E1E5A2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5C7A52-BDB4-D94E-B10F-FD3AE0D26C38}"/>
              </a:ext>
            </a:extLst>
          </p:cNvPr>
          <p:cNvSpPr>
            <a:spLocks noGrp="1"/>
          </p:cNvSpPr>
          <p:nvPr>
            <p:ph type="dt" sz="half" idx="10"/>
          </p:nvPr>
        </p:nvSpPr>
        <p:spPr/>
        <p:txBody>
          <a:bodyPr/>
          <a:lstStyle/>
          <a:p>
            <a:fld id="{EE26C978-F9F4-AA4C-8FF8-929D15B2CEA8}" type="datetime1">
              <a:rPr lang="en-US" smtClean="0"/>
              <a:t>9/30/21</a:t>
            </a:fld>
            <a:endParaRPr lang="en-US"/>
          </a:p>
        </p:txBody>
      </p:sp>
      <p:sp>
        <p:nvSpPr>
          <p:cNvPr id="6" name="Footer Placeholder 5">
            <a:extLst>
              <a:ext uri="{FF2B5EF4-FFF2-40B4-BE49-F238E27FC236}">
                <a16:creationId xmlns:a16="http://schemas.microsoft.com/office/drawing/2014/main" id="{C6B48072-33F2-DF4C-BB12-C19B58E511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E6250-56F5-944D-9829-48D24102F1FA}"/>
              </a:ext>
            </a:extLst>
          </p:cNvPr>
          <p:cNvSpPr>
            <a:spLocks noGrp="1"/>
          </p:cNvSpPr>
          <p:nvPr>
            <p:ph type="sldNum" sz="quarter" idx="12"/>
          </p:nvPr>
        </p:nvSpPr>
        <p:spPr/>
        <p:txBody>
          <a:bodyPr/>
          <a:lstStyle/>
          <a:p>
            <a:fld id="{F6CE2AD5-A7E3-4F48-855E-5E0BE41D1A1A}" type="slidenum">
              <a:rPr lang="en-US" smtClean="0"/>
              <a:t>‹#›</a:t>
            </a:fld>
            <a:endParaRPr lang="en-US"/>
          </a:p>
        </p:txBody>
      </p:sp>
    </p:spTree>
    <p:extLst>
      <p:ext uri="{BB962C8B-B14F-4D97-AF65-F5344CB8AC3E}">
        <p14:creationId xmlns:p14="http://schemas.microsoft.com/office/powerpoint/2010/main" val="163299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D194-8421-4147-9B5E-21445D78E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945AEE-97D3-E44C-90E1-E7B25B331A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E31B83-9308-0E40-8734-40B88B0FD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5A50B-FA95-164C-A0BD-F578252D21AA}"/>
              </a:ext>
            </a:extLst>
          </p:cNvPr>
          <p:cNvSpPr>
            <a:spLocks noGrp="1"/>
          </p:cNvSpPr>
          <p:nvPr>
            <p:ph type="dt" sz="half" idx="10"/>
          </p:nvPr>
        </p:nvSpPr>
        <p:spPr/>
        <p:txBody>
          <a:bodyPr/>
          <a:lstStyle/>
          <a:p>
            <a:fld id="{B02AABF7-55EB-DC40-B4E4-36D53D76B28C}" type="datetime1">
              <a:rPr lang="en-US" smtClean="0"/>
              <a:t>9/30/21</a:t>
            </a:fld>
            <a:endParaRPr lang="en-US"/>
          </a:p>
        </p:txBody>
      </p:sp>
      <p:sp>
        <p:nvSpPr>
          <p:cNvPr id="6" name="Footer Placeholder 5">
            <a:extLst>
              <a:ext uri="{FF2B5EF4-FFF2-40B4-BE49-F238E27FC236}">
                <a16:creationId xmlns:a16="http://schemas.microsoft.com/office/drawing/2014/main" id="{78A050AD-351A-3C48-A57C-4E0FF8F0E1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89102B-C363-4D4C-A56F-E865C36B613F}"/>
              </a:ext>
            </a:extLst>
          </p:cNvPr>
          <p:cNvSpPr>
            <a:spLocks noGrp="1"/>
          </p:cNvSpPr>
          <p:nvPr>
            <p:ph type="sldNum" sz="quarter" idx="12"/>
          </p:nvPr>
        </p:nvSpPr>
        <p:spPr/>
        <p:txBody>
          <a:bodyPr/>
          <a:lstStyle/>
          <a:p>
            <a:fld id="{F6CE2AD5-A7E3-4F48-855E-5E0BE41D1A1A}" type="slidenum">
              <a:rPr lang="en-US" smtClean="0"/>
              <a:t>‹#›</a:t>
            </a:fld>
            <a:endParaRPr lang="en-US"/>
          </a:p>
        </p:txBody>
      </p:sp>
    </p:spTree>
    <p:extLst>
      <p:ext uri="{BB962C8B-B14F-4D97-AF65-F5344CB8AC3E}">
        <p14:creationId xmlns:p14="http://schemas.microsoft.com/office/powerpoint/2010/main" val="213942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F5D9BC-BEC3-9049-A18F-B826889F31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55202D-44A4-D44A-9952-F6C64472F2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6E998-BE6F-DA46-9CD1-D87902811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8AF05-0A52-1348-8EED-A54BEE078532}" type="datetime1">
              <a:rPr lang="en-US" smtClean="0"/>
              <a:t>9/30/21</a:t>
            </a:fld>
            <a:endParaRPr lang="en-US"/>
          </a:p>
        </p:txBody>
      </p:sp>
      <p:sp>
        <p:nvSpPr>
          <p:cNvPr id="5" name="Footer Placeholder 4">
            <a:extLst>
              <a:ext uri="{FF2B5EF4-FFF2-40B4-BE49-F238E27FC236}">
                <a16:creationId xmlns:a16="http://schemas.microsoft.com/office/drawing/2014/main" id="{C41FA46F-CFA0-F940-A1DD-82FBDAB282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7B2D97-8C27-8347-B06C-7E03A32C30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E2AD5-A7E3-4F48-855E-5E0BE41D1A1A}" type="slidenum">
              <a:rPr lang="en-US" smtClean="0"/>
              <a:t>‹#›</a:t>
            </a:fld>
            <a:endParaRPr lang="en-US"/>
          </a:p>
        </p:txBody>
      </p:sp>
    </p:spTree>
    <p:extLst>
      <p:ext uri="{BB962C8B-B14F-4D97-AF65-F5344CB8AC3E}">
        <p14:creationId xmlns:p14="http://schemas.microsoft.com/office/powerpoint/2010/main" val="3517339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8.png"/><Relationship Id="rId3" Type="http://schemas.openxmlformats.org/officeDocument/2006/relationships/image" Target="../media/image18.jpeg"/><Relationship Id="rId7" Type="http://schemas.openxmlformats.org/officeDocument/2006/relationships/image" Target="../media/image25.png"/><Relationship Id="rId12"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6.png"/><Relationship Id="rId5" Type="http://schemas.microsoft.com/office/2007/relationships/hdphoto" Target="../media/hdphoto3.wdp"/><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8.png"/><Relationship Id="rId4" Type="http://schemas.openxmlformats.org/officeDocument/2006/relationships/image" Target="../media/image30.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0.svg"/><Relationship Id="rId3" Type="http://schemas.openxmlformats.org/officeDocument/2006/relationships/image" Target="../media/image9.png"/><Relationship Id="rId7" Type="http://schemas.openxmlformats.org/officeDocument/2006/relationships/image" Target="../media/image19.png"/><Relationship Id="rId12"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38.png"/><Relationship Id="rId5" Type="http://schemas.openxmlformats.org/officeDocument/2006/relationships/image" Target="../media/image3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0.svg"/><Relationship Id="rId3" Type="http://schemas.openxmlformats.org/officeDocument/2006/relationships/image" Target="../media/image9.png"/><Relationship Id="rId7" Type="http://schemas.openxmlformats.org/officeDocument/2006/relationships/image" Target="../media/image19.png"/><Relationship Id="rId12"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38.png"/><Relationship Id="rId5" Type="http://schemas.openxmlformats.org/officeDocument/2006/relationships/image" Target="../media/image3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7.png"/><Relationship Id="rId1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intel.com/content/dam/www/public/us/en/documents/case-studies/att-cpu-impact-on-packet-processing-perfomance-paper.pdf" TargetMode="Externa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AEB4-2FC8-3F43-8005-B07AA6686E1F}"/>
              </a:ext>
            </a:extLst>
          </p:cNvPr>
          <p:cNvSpPr>
            <a:spLocks noGrp="1"/>
          </p:cNvSpPr>
          <p:nvPr>
            <p:ph type="ctrTitle"/>
          </p:nvPr>
        </p:nvSpPr>
        <p:spPr>
          <a:xfrm>
            <a:off x="861060" y="1198233"/>
            <a:ext cx="10469879" cy="1826445"/>
          </a:xfrm>
        </p:spPr>
        <p:txBody>
          <a:bodyPr>
            <a:normAutofit/>
          </a:bodyPr>
          <a:lstStyle/>
          <a:p>
            <a:r>
              <a:rPr lang="en-US" altLang="zh-CN" sz="5400" b="1" dirty="0">
                <a:latin typeface="Segoe UI Light" panose="020B0502040204020203" pitchFamily="34" charset="0"/>
                <a:cs typeface="Segoe UI Light" panose="020B0502040204020203" pitchFamily="34" charset="0"/>
              </a:rPr>
              <a:t>IOI:</a:t>
            </a:r>
            <a:r>
              <a:rPr lang="zh-CN" altLang="en-US" sz="5400" b="1" dirty="0">
                <a:latin typeface="Segoe UI Light" panose="020B0502040204020203" pitchFamily="34" charset="0"/>
                <a:cs typeface="Segoe UI Light" panose="020B0502040204020203" pitchFamily="34" charset="0"/>
              </a:rPr>
              <a:t> </a:t>
            </a:r>
            <a:r>
              <a:rPr lang="en-US" altLang="zh-CN" sz="5400" b="1" dirty="0">
                <a:latin typeface="Segoe UI Light" panose="020B0502040204020203" pitchFamily="34" charset="0"/>
                <a:cs typeface="Segoe UI Light" panose="020B0502040204020203" pitchFamily="34" charset="0"/>
              </a:rPr>
              <a:t>In-network</a:t>
            </a:r>
            <a:r>
              <a:rPr lang="zh-CN" altLang="en-US" sz="5400" b="1" dirty="0">
                <a:latin typeface="Segoe UI Light" panose="020B0502040204020203" pitchFamily="34" charset="0"/>
                <a:cs typeface="Segoe UI Light" panose="020B0502040204020203" pitchFamily="34" charset="0"/>
              </a:rPr>
              <a:t> </a:t>
            </a:r>
            <a:r>
              <a:rPr lang="en-US" altLang="zh-CN" sz="5400" b="1" dirty="0">
                <a:latin typeface="Segoe UI Light" panose="020B0502040204020203" pitchFamily="34" charset="0"/>
                <a:cs typeface="Segoe UI Light" panose="020B0502040204020203" pitchFamily="34" charset="0"/>
              </a:rPr>
              <a:t>Optical</a:t>
            </a:r>
            <a:r>
              <a:rPr lang="zh-CN" altLang="en-US" sz="5400" b="1" dirty="0">
                <a:latin typeface="Segoe UI Light" panose="020B0502040204020203" pitchFamily="34" charset="0"/>
                <a:cs typeface="Segoe UI Light" panose="020B0502040204020203" pitchFamily="34" charset="0"/>
              </a:rPr>
              <a:t> </a:t>
            </a:r>
            <a:r>
              <a:rPr lang="en-US" altLang="zh-CN" sz="5400" b="1" dirty="0">
                <a:latin typeface="Segoe UI Light" panose="020B0502040204020203" pitchFamily="34" charset="0"/>
                <a:cs typeface="Segoe UI Light" panose="020B0502040204020203" pitchFamily="34" charset="0"/>
              </a:rPr>
              <a:t>Inference</a:t>
            </a:r>
            <a:endParaRPr lang="en-US" sz="5400" b="1" dirty="0">
              <a:solidFill>
                <a:srgbClr val="C00000"/>
              </a:solidFill>
              <a:latin typeface="Segoe UI Light" panose="020B0502040204020203" pitchFamily="34" charset="0"/>
              <a:cs typeface="Segoe UI Light" panose="020B0502040204020203" pitchFamily="34" charset="0"/>
            </a:endParaRPr>
          </a:p>
        </p:txBody>
      </p:sp>
      <p:sp>
        <p:nvSpPr>
          <p:cNvPr id="4" name="Subtitle 2">
            <a:extLst>
              <a:ext uri="{FF2B5EF4-FFF2-40B4-BE49-F238E27FC236}">
                <a16:creationId xmlns:a16="http://schemas.microsoft.com/office/drawing/2014/main" id="{16BD8C27-58E9-C24A-B744-F151675A750E}"/>
              </a:ext>
            </a:extLst>
          </p:cNvPr>
          <p:cNvSpPr txBox="1">
            <a:spLocks/>
          </p:cNvSpPr>
          <p:nvPr/>
        </p:nvSpPr>
        <p:spPr>
          <a:xfrm>
            <a:off x="1461654" y="3664369"/>
            <a:ext cx="9268692" cy="20435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altLang="zh-CN" dirty="0">
                <a:latin typeface="Segoe UI Light" panose="020B0502040204020203" pitchFamily="34" charset="0"/>
                <a:cs typeface="Segoe UI Light" panose="020B0502040204020203" pitchFamily="34" charset="0"/>
              </a:rPr>
              <a:t>Zhizhen Zhong, </a:t>
            </a:r>
            <a:r>
              <a:rPr lang="en-US" altLang="zh-CN" dirty="0" err="1">
                <a:latin typeface="Segoe UI Light" panose="020B0502040204020203" pitchFamily="34" charset="0"/>
                <a:cs typeface="Segoe UI Light" panose="020B0502040204020203" pitchFamily="34" charset="0"/>
              </a:rPr>
              <a:t>Weiyang</a:t>
            </a:r>
            <a:r>
              <a:rPr lang="en-US" altLang="zh-CN" dirty="0">
                <a:latin typeface="Segoe UI Light" panose="020B0502040204020203" pitchFamily="34" charset="0"/>
                <a:cs typeface="Segoe UI Light" panose="020B0502040204020203" pitchFamily="34" charset="0"/>
              </a:rPr>
              <a:t> Wang,</a:t>
            </a:r>
            <a:r>
              <a:rPr lang="zh-CN" altLang="en-US" dirty="0">
                <a:latin typeface="Segoe UI Light" panose="020B0502040204020203" pitchFamily="34" charset="0"/>
                <a:cs typeface="Segoe UI Light" panose="020B0502040204020203" pitchFamily="34" charset="0"/>
              </a:rPr>
              <a:t> </a:t>
            </a:r>
            <a:r>
              <a:rPr lang="en-US" altLang="zh-CN" dirty="0" err="1">
                <a:latin typeface="Segoe UI Light" panose="020B0502040204020203" pitchFamily="34" charset="0"/>
                <a:cs typeface="Segoe UI Light" panose="020B0502040204020203" pitchFamily="34" charset="0"/>
              </a:rPr>
              <a:t>Manya</a:t>
            </a:r>
            <a:r>
              <a:rPr lang="en-US" altLang="zh-CN" dirty="0">
                <a:latin typeface="Segoe UI Light" panose="020B0502040204020203" pitchFamily="34" charset="0"/>
                <a:cs typeface="Segoe UI Light" panose="020B0502040204020203" pitchFamily="34" charset="0"/>
              </a:rPr>
              <a:t> Ghobadi,</a:t>
            </a:r>
            <a:r>
              <a:rPr lang="zh-CN" altLang="en-US" dirty="0">
                <a:latin typeface="Segoe UI Light" panose="020B0502040204020203" pitchFamily="34" charset="0"/>
                <a:cs typeface="Segoe UI Light" panose="020B0502040204020203" pitchFamily="34" charset="0"/>
              </a:rPr>
              <a:t> </a:t>
            </a:r>
            <a:endParaRPr lang="en-US" altLang="zh-CN" dirty="0">
              <a:latin typeface="Segoe UI Light" panose="020B0502040204020203" pitchFamily="34" charset="0"/>
              <a:cs typeface="Segoe UI Light" panose="020B0502040204020203" pitchFamily="34" charset="0"/>
            </a:endParaRPr>
          </a:p>
          <a:p>
            <a:pPr>
              <a:spcBef>
                <a:spcPts val="0"/>
              </a:spcBef>
            </a:pPr>
            <a:r>
              <a:rPr lang="en-US" altLang="zh-CN" dirty="0">
                <a:latin typeface="Segoe UI Light" panose="020B0502040204020203" pitchFamily="34" charset="0"/>
                <a:cs typeface="Segoe UI Light" panose="020B0502040204020203" pitchFamily="34" charset="0"/>
              </a:rPr>
              <a:t>Alexander </a:t>
            </a:r>
            <a:r>
              <a:rPr lang="en-US" altLang="zh-CN" dirty="0" err="1">
                <a:latin typeface="Segoe UI Light" panose="020B0502040204020203" pitchFamily="34" charset="0"/>
                <a:cs typeface="Segoe UI Light" panose="020B0502040204020203" pitchFamily="34" charset="0"/>
              </a:rPr>
              <a:t>Sludds</a:t>
            </a:r>
            <a:r>
              <a:rPr lang="en-US" altLang="zh-CN" dirty="0">
                <a:latin typeface="Segoe UI Light" panose="020B0502040204020203" pitchFamily="34" charset="0"/>
                <a:cs typeface="Segoe UI Light" panose="020B0502040204020203" pitchFamily="34" charset="0"/>
              </a:rPr>
              <a:t>,</a:t>
            </a:r>
            <a:r>
              <a:rPr lang="zh-CN" altLang="en-US" dirty="0">
                <a:latin typeface="Segoe UI Light" panose="020B0502040204020203" pitchFamily="34" charset="0"/>
                <a:cs typeface="Segoe UI Light" panose="020B0502040204020203" pitchFamily="34" charset="0"/>
              </a:rPr>
              <a:t> </a:t>
            </a:r>
            <a:r>
              <a:rPr lang="en-US" altLang="zh-CN" dirty="0">
                <a:latin typeface="Segoe UI Light" panose="020B0502040204020203" pitchFamily="34" charset="0"/>
                <a:cs typeface="Segoe UI Light" panose="020B0502040204020203" pitchFamily="34" charset="0"/>
              </a:rPr>
              <a:t>Ryan </a:t>
            </a:r>
            <a:r>
              <a:rPr lang="en-US" altLang="zh-CN" dirty="0" err="1">
                <a:latin typeface="Segoe UI Light" panose="020B0502040204020203" pitchFamily="34" charset="0"/>
                <a:cs typeface="Segoe UI Light" panose="020B0502040204020203" pitchFamily="34" charset="0"/>
              </a:rPr>
              <a:t>Hamerly</a:t>
            </a:r>
            <a:r>
              <a:rPr lang="en-US" altLang="zh-CN" dirty="0">
                <a:latin typeface="Segoe UI Light" panose="020B0502040204020203" pitchFamily="34" charset="0"/>
                <a:cs typeface="Segoe UI Light" panose="020B0502040204020203" pitchFamily="34" charset="0"/>
              </a:rPr>
              <a:t>,</a:t>
            </a:r>
            <a:r>
              <a:rPr lang="zh-CN" altLang="en-US" dirty="0">
                <a:latin typeface="Segoe UI Light" panose="020B0502040204020203" pitchFamily="34" charset="0"/>
                <a:cs typeface="Segoe UI Light" panose="020B0502040204020203" pitchFamily="34" charset="0"/>
              </a:rPr>
              <a:t> </a:t>
            </a:r>
            <a:r>
              <a:rPr lang="en-US" altLang="zh-CN" dirty="0">
                <a:latin typeface="Segoe UI Light" panose="020B0502040204020203" pitchFamily="34" charset="0"/>
                <a:cs typeface="Segoe UI Light" panose="020B0502040204020203" pitchFamily="34" charset="0"/>
              </a:rPr>
              <a:t>Liane Bernstein,</a:t>
            </a:r>
            <a:r>
              <a:rPr lang="zh-CN" altLang="en-US" dirty="0">
                <a:latin typeface="Segoe UI Light" panose="020B0502040204020203" pitchFamily="34" charset="0"/>
                <a:cs typeface="Segoe UI Light" panose="020B0502040204020203" pitchFamily="34" charset="0"/>
              </a:rPr>
              <a:t> </a:t>
            </a:r>
            <a:r>
              <a:rPr lang="en-US" altLang="zh-CN" dirty="0">
                <a:latin typeface="Segoe UI Light" panose="020B0502040204020203" pitchFamily="34" charset="0"/>
                <a:cs typeface="Segoe UI Light" panose="020B0502040204020203" pitchFamily="34" charset="0"/>
              </a:rPr>
              <a:t>Dirk Englund</a:t>
            </a:r>
          </a:p>
          <a:p>
            <a:endParaRPr lang="en-US" altLang="zh-CN" dirty="0">
              <a:latin typeface="Segoe UI Light" panose="020B0502040204020203" pitchFamily="34" charset="0"/>
              <a:cs typeface="Segoe UI Light" panose="020B0502040204020203" pitchFamily="34" charset="0"/>
            </a:endParaRPr>
          </a:p>
          <a:p>
            <a:r>
              <a:rPr lang="en-US" altLang="zh-CN" dirty="0">
                <a:latin typeface="Segoe UI Light" panose="020B0502040204020203" pitchFamily="34" charset="0"/>
                <a:cs typeface="Segoe UI Light" panose="020B0502040204020203" pitchFamily="34" charset="0"/>
              </a:rPr>
              <a:t>August 23,</a:t>
            </a:r>
            <a:r>
              <a:rPr lang="zh-CN" altLang="en-US" dirty="0">
                <a:latin typeface="Segoe UI Light" panose="020B0502040204020203" pitchFamily="34" charset="0"/>
                <a:cs typeface="Segoe UI Light" panose="020B0502040204020203" pitchFamily="34" charset="0"/>
              </a:rPr>
              <a:t> </a:t>
            </a:r>
            <a:r>
              <a:rPr lang="en-US" altLang="zh-CN" dirty="0">
                <a:latin typeface="Segoe UI Light" panose="020B0502040204020203" pitchFamily="34" charset="0"/>
                <a:cs typeface="Segoe UI Light" panose="020B0502040204020203" pitchFamily="34" charset="0"/>
              </a:rPr>
              <a:t>2021</a:t>
            </a:r>
            <a:endParaRPr lang="en-US" dirty="0">
              <a:latin typeface="Segoe UI Light" panose="020B0502040204020203" pitchFamily="34" charset="0"/>
              <a:cs typeface="Segoe UI Light" panose="020B0502040204020203" pitchFamily="34" charset="0"/>
            </a:endParaRPr>
          </a:p>
        </p:txBody>
      </p:sp>
      <p:pic>
        <p:nvPicPr>
          <p:cNvPr id="6" name="Graphic 5">
            <a:extLst>
              <a:ext uri="{FF2B5EF4-FFF2-40B4-BE49-F238E27FC236}">
                <a16:creationId xmlns:a16="http://schemas.microsoft.com/office/drawing/2014/main" id="{AA960B25-5EBA-AE42-BED8-5CD2D7D901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5895" y="6111186"/>
            <a:ext cx="2540228" cy="553317"/>
          </a:xfrm>
          <a:prstGeom prst="rect">
            <a:avLst/>
          </a:prstGeom>
        </p:spPr>
      </p:pic>
      <p:pic>
        <p:nvPicPr>
          <p:cNvPr id="1026" name="Picture 2" descr="ACM SIGCOMM 2021, virtually (online)">
            <a:extLst>
              <a:ext uri="{FF2B5EF4-FFF2-40B4-BE49-F238E27FC236}">
                <a16:creationId xmlns:a16="http://schemas.microsoft.com/office/drawing/2014/main" id="{CE6EB224-698B-4360-8A3B-DD3BC35514E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7655" y="267110"/>
            <a:ext cx="3324225" cy="3759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C4B537-3C59-4348-BBD2-B3A41BA1508D}"/>
              </a:ext>
            </a:extLst>
          </p:cNvPr>
          <p:cNvSpPr txBox="1"/>
          <p:nvPr/>
        </p:nvSpPr>
        <p:spPr>
          <a:xfrm>
            <a:off x="3721007" y="193497"/>
            <a:ext cx="6784101" cy="523220"/>
          </a:xfrm>
          <a:prstGeom prst="rect">
            <a:avLst/>
          </a:prstGeom>
          <a:noFill/>
        </p:spPr>
        <p:txBody>
          <a:bodyPr wrap="none" rtlCol="0">
            <a:spAutoFit/>
          </a:bodyPr>
          <a:lstStyle/>
          <a:p>
            <a:r>
              <a:rPr lang="en-US" sz="2800" dirty="0">
                <a:latin typeface="Segoe UI Light" panose="020B0502040204020203" pitchFamily="34" charset="0"/>
                <a:cs typeface="Segoe UI Light" panose="020B0502040204020203" pitchFamily="34" charset="0"/>
              </a:rPr>
              <a:t>Workshop on Optical Systems (OptSys’2021)</a:t>
            </a:r>
          </a:p>
        </p:txBody>
      </p:sp>
    </p:spTree>
    <p:extLst>
      <p:ext uri="{BB962C8B-B14F-4D97-AF65-F5344CB8AC3E}">
        <p14:creationId xmlns:p14="http://schemas.microsoft.com/office/powerpoint/2010/main" val="106664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1BE6-7020-4880-B79B-88D2F5CE07E5}"/>
              </a:ext>
            </a:extLst>
          </p:cNvPr>
          <p:cNvSpPr>
            <a:spLocks noGrp="1"/>
          </p:cNvSpPr>
          <p:nvPr>
            <p:ph type="title"/>
          </p:nvPr>
        </p:nvSpPr>
        <p:spPr>
          <a:xfrm>
            <a:off x="552450" y="377549"/>
            <a:ext cx="11283950" cy="1135487"/>
          </a:xfrm>
        </p:spPr>
        <p:txBody>
          <a:bodyPr>
            <a:normAutofit/>
          </a:bodyPr>
          <a:lstStyle/>
          <a:p>
            <a:r>
              <a:rPr lang="en-US" b="1" dirty="0">
                <a:latin typeface="Segoe UI Light" panose="020B0502040204020203" pitchFamily="34" charset="0"/>
                <a:cs typeface="Segoe UI Light" panose="020B0502040204020203" pitchFamily="34" charset="0"/>
              </a:rPr>
              <a:t>Repurpose transceivers for optical computing</a:t>
            </a:r>
          </a:p>
        </p:txBody>
      </p:sp>
      <p:sp>
        <p:nvSpPr>
          <p:cNvPr id="4" name="Slide Number Placeholder 3">
            <a:extLst>
              <a:ext uri="{FF2B5EF4-FFF2-40B4-BE49-F238E27FC236}">
                <a16:creationId xmlns:a16="http://schemas.microsoft.com/office/drawing/2014/main" id="{E5531730-2775-4B65-8CA4-0F242AB81D00}"/>
              </a:ext>
            </a:extLst>
          </p:cNvPr>
          <p:cNvSpPr>
            <a:spLocks noGrp="1"/>
          </p:cNvSpPr>
          <p:nvPr>
            <p:ph type="sldNum" sz="quarter" idx="12"/>
          </p:nvPr>
        </p:nvSpPr>
        <p:spPr/>
        <p:txBody>
          <a:bodyPr/>
          <a:lstStyle/>
          <a:p>
            <a:fld id="{F6CE2AD5-A7E3-4F48-855E-5E0BE41D1A1A}" type="slidenum">
              <a:rPr lang="en-US" smtClean="0">
                <a:latin typeface="Segoe UI Light" panose="020B0502040204020203" pitchFamily="34" charset="0"/>
                <a:cs typeface="Segoe UI Light" panose="020B0502040204020203" pitchFamily="34" charset="0"/>
              </a:rPr>
              <a:t>10</a:t>
            </a:fld>
            <a:endParaRPr lang="en-US">
              <a:latin typeface="Segoe UI Light" panose="020B0502040204020203" pitchFamily="34" charset="0"/>
              <a:cs typeface="Segoe UI Light" panose="020B0502040204020203" pitchFamily="34" charset="0"/>
            </a:endParaRPr>
          </a:p>
        </p:txBody>
      </p:sp>
      <p:pic>
        <p:nvPicPr>
          <p:cNvPr id="7" name="Picture 2" descr="Xconomy: Barefoot Scores $130M for Programmable Switch To Make Networks  Smart">
            <a:extLst>
              <a:ext uri="{FF2B5EF4-FFF2-40B4-BE49-F238E27FC236}">
                <a16:creationId xmlns:a16="http://schemas.microsoft.com/office/drawing/2014/main" id="{05015649-D791-493B-8811-A4DE68CBC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176" y="1720863"/>
            <a:ext cx="3655958" cy="24380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PE Aruba - SFP+ transceiver module - 10 GigE">
            <a:extLst>
              <a:ext uri="{FF2B5EF4-FFF2-40B4-BE49-F238E27FC236}">
                <a16:creationId xmlns:a16="http://schemas.microsoft.com/office/drawing/2014/main" id="{BFCCE52C-2B50-4D46-B61F-90589B06F7D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1333">
                        <a14:foregroundMark x1="17667" y1="54884" x2="17667" y2="52558"/>
                        <a14:foregroundMark x1="10500" y1="50698" x2="10167" y2="70930"/>
                        <a14:foregroundMark x1="90167" y1="26512" x2="91333" y2="38837"/>
                      </a14:backgroundRemoval>
                    </a14:imgEffect>
                  </a14:imgLayer>
                </a14:imgProps>
              </a:ext>
              <a:ext uri="{28A0092B-C50C-407E-A947-70E740481C1C}">
                <a14:useLocalDpi xmlns:a14="http://schemas.microsoft.com/office/drawing/2010/main" val="0"/>
              </a:ext>
            </a:extLst>
          </a:blip>
          <a:srcRect/>
          <a:stretch>
            <a:fillRect/>
          </a:stretch>
        </p:blipFill>
        <p:spPr bwMode="auto">
          <a:xfrm>
            <a:off x="363830" y="4235121"/>
            <a:ext cx="2730254" cy="19566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E843353-78CD-413E-B995-E1D620B908AC}"/>
              </a:ext>
            </a:extLst>
          </p:cNvPr>
          <p:cNvSpPr txBox="1"/>
          <p:nvPr/>
        </p:nvSpPr>
        <p:spPr>
          <a:xfrm>
            <a:off x="254000" y="2389469"/>
            <a:ext cx="1168399"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Ethernet switches</a:t>
            </a:r>
          </a:p>
        </p:txBody>
      </p:sp>
      <p:sp>
        <p:nvSpPr>
          <p:cNvPr id="11" name="TextBox 10">
            <a:extLst>
              <a:ext uri="{FF2B5EF4-FFF2-40B4-BE49-F238E27FC236}">
                <a16:creationId xmlns:a16="http://schemas.microsoft.com/office/drawing/2014/main" id="{8F3BC76F-2ED2-4CFE-8F55-5482E0C4EEF2}"/>
              </a:ext>
            </a:extLst>
          </p:cNvPr>
          <p:cNvSpPr txBox="1"/>
          <p:nvPr/>
        </p:nvSpPr>
        <p:spPr>
          <a:xfrm>
            <a:off x="-6645" y="4520980"/>
            <a:ext cx="1833229" cy="369332"/>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Transceivers</a:t>
            </a:r>
          </a:p>
        </p:txBody>
      </p:sp>
      <p:cxnSp>
        <p:nvCxnSpPr>
          <p:cNvPr id="51" name="Straight Arrow Connector 50">
            <a:extLst>
              <a:ext uri="{FF2B5EF4-FFF2-40B4-BE49-F238E27FC236}">
                <a16:creationId xmlns:a16="http://schemas.microsoft.com/office/drawing/2014/main" id="{B6BFA0B2-CCFF-458D-904B-D05125384031}"/>
              </a:ext>
            </a:extLst>
          </p:cNvPr>
          <p:cNvCxnSpPr>
            <a:cxnSpLocks/>
          </p:cNvCxnSpPr>
          <p:nvPr/>
        </p:nvCxnSpPr>
        <p:spPr>
          <a:xfrm flipV="1">
            <a:off x="206686" y="5434357"/>
            <a:ext cx="505139" cy="15240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A86406E2-6435-4E06-A44E-69196F6E814F}"/>
              </a:ext>
            </a:extLst>
          </p:cNvPr>
          <p:cNvCxnSpPr>
            <a:cxnSpLocks/>
          </p:cNvCxnSpPr>
          <p:nvPr/>
        </p:nvCxnSpPr>
        <p:spPr>
          <a:xfrm flipV="1">
            <a:off x="404229" y="5586757"/>
            <a:ext cx="530931" cy="147447"/>
          </a:xfrm>
          <a:prstGeom prst="straightConnector1">
            <a:avLst/>
          </a:prstGeom>
          <a:ln w="571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8745EF6-2FEA-4A38-8859-6FA6334E3C69}"/>
              </a:ext>
            </a:extLst>
          </p:cNvPr>
          <p:cNvCxnSpPr>
            <a:cxnSpLocks/>
          </p:cNvCxnSpPr>
          <p:nvPr/>
        </p:nvCxnSpPr>
        <p:spPr>
          <a:xfrm flipV="1">
            <a:off x="2682632" y="4536454"/>
            <a:ext cx="505139" cy="1524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1303118-0C41-4485-9D41-E1297978B725}"/>
              </a:ext>
            </a:extLst>
          </p:cNvPr>
          <p:cNvCxnSpPr>
            <a:cxnSpLocks/>
          </p:cNvCxnSpPr>
          <p:nvPr/>
        </p:nvCxnSpPr>
        <p:spPr>
          <a:xfrm flipV="1">
            <a:off x="2880175" y="4688854"/>
            <a:ext cx="530931" cy="147447"/>
          </a:xfrm>
          <a:prstGeom prst="straightConnector1">
            <a:avLst/>
          </a:prstGeom>
          <a:ln w="571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2D1FE3A-E691-4FAD-91E8-17A7F5CE4145}"/>
              </a:ext>
            </a:extLst>
          </p:cNvPr>
          <p:cNvSpPr txBox="1"/>
          <p:nvPr/>
        </p:nvSpPr>
        <p:spPr>
          <a:xfrm>
            <a:off x="-83753" y="5813106"/>
            <a:ext cx="1572030" cy="646331"/>
          </a:xfrm>
          <a:prstGeom prst="rect">
            <a:avLst/>
          </a:prstGeom>
          <a:noFill/>
        </p:spPr>
        <p:txBody>
          <a:bodyPr wrap="square" rtlCol="0">
            <a:spAutoFit/>
          </a:bodyPr>
          <a:lstStyle/>
          <a:p>
            <a:pPr algn="ctr"/>
            <a:r>
              <a:rPr lang="en-US" altLang="zh-CN" dirty="0">
                <a:solidFill>
                  <a:schemeClr val="accent2"/>
                </a:solidFill>
                <a:latin typeface="Segoe UI Light" panose="020B0502040204020203" pitchFamily="34" charset="0"/>
                <a:cs typeface="Segoe UI Light" panose="020B0502040204020203" pitchFamily="34" charset="0"/>
              </a:rPr>
              <a:t>Optical wavelengths </a:t>
            </a:r>
            <a:endParaRPr lang="en-US" dirty="0">
              <a:solidFill>
                <a:schemeClr val="accent2"/>
              </a:solidFill>
              <a:latin typeface="Segoe UI Light" panose="020B0502040204020203" pitchFamily="34" charset="0"/>
              <a:cs typeface="Segoe UI Light" panose="020B0502040204020203" pitchFamily="34" charset="0"/>
            </a:endParaRPr>
          </a:p>
        </p:txBody>
      </p:sp>
      <p:sp>
        <p:nvSpPr>
          <p:cNvPr id="61" name="TextBox 60">
            <a:extLst>
              <a:ext uri="{FF2B5EF4-FFF2-40B4-BE49-F238E27FC236}">
                <a16:creationId xmlns:a16="http://schemas.microsoft.com/office/drawing/2014/main" id="{58489570-3F09-4900-A502-915B323F6435}"/>
              </a:ext>
            </a:extLst>
          </p:cNvPr>
          <p:cNvSpPr txBox="1"/>
          <p:nvPr/>
        </p:nvSpPr>
        <p:spPr>
          <a:xfrm>
            <a:off x="2871233" y="4270012"/>
            <a:ext cx="1572030" cy="646331"/>
          </a:xfrm>
          <a:prstGeom prst="rect">
            <a:avLst/>
          </a:prstGeom>
          <a:noFill/>
        </p:spPr>
        <p:txBody>
          <a:bodyPr wrap="square" rtlCol="0">
            <a:spAutoFit/>
          </a:bodyPr>
          <a:lstStyle/>
          <a:p>
            <a:pPr algn="ctr"/>
            <a:r>
              <a:rPr lang="en-US" altLang="zh-CN" dirty="0">
                <a:solidFill>
                  <a:schemeClr val="accent1"/>
                </a:solidFill>
                <a:latin typeface="Segoe UI Light" panose="020B0502040204020203" pitchFamily="34" charset="0"/>
                <a:cs typeface="Segoe UI Light" panose="020B0502040204020203" pitchFamily="34" charset="0"/>
              </a:rPr>
              <a:t>Electrical</a:t>
            </a:r>
          </a:p>
          <a:p>
            <a:pPr algn="ctr"/>
            <a:r>
              <a:rPr lang="en-US" dirty="0">
                <a:solidFill>
                  <a:schemeClr val="accent1"/>
                </a:solidFill>
                <a:latin typeface="Segoe UI Light" panose="020B0502040204020203" pitchFamily="34" charset="0"/>
                <a:cs typeface="Segoe UI Light" panose="020B0502040204020203" pitchFamily="34" charset="0"/>
              </a:rPr>
              <a:t>data</a:t>
            </a:r>
          </a:p>
        </p:txBody>
      </p:sp>
      <p:cxnSp>
        <p:nvCxnSpPr>
          <p:cNvPr id="71" name="Straight Arrow Connector 70">
            <a:extLst>
              <a:ext uri="{FF2B5EF4-FFF2-40B4-BE49-F238E27FC236}">
                <a16:creationId xmlns:a16="http://schemas.microsoft.com/office/drawing/2014/main" id="{EF01923D-09BC-4AB9-AD20-3239EC55CB72}"/>
              </a:ext>
            </a:extLst>
          </p:cNvPr>
          <p:cNvCxnSpPr>
            <a:cxnSpLocks/>
          </p:cNvCxnSpPr>
          <p:nvPr/>
        </p:nvCxnSpPr>
        <p:spPr>
          <a:xfrm flipV="1">
            <a:off x="2979923" y="4779331"/>
            <a:ext cx="1455236" cy="30788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4E09FA53-A76F-4466-A28B-2F36ADAB192F}"/>
              </a:ext>
            </a:extLst>
          </p:cNvPr>
          <p:cNvCxnSpPr>
            <a:cxnSpLocks/>
          </p:cNvCxnSpPr>
          <p:nvPr/>
        </p:nvCxnSpPr>
        <p:spPr>
          <a:xfrm>
            <a:off x="1136499" y="5831724"/>
            <a:ext cx="3322913" cy="87163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4F6DDCC3-7436-41EF-8E4C-6B9EE95BE0C9}"/>
              </a:ext>
            </a:extLst>
          </p:cNvPr>
          <p:cNvSpPr/>
          <p:nvPr/>
        </p:nvSpPr>
        <p:spPr>
          <a:xfrm>
            <a:off x="3338414" y="5395239"/>
            <a:ext cx="926655" cy="330548"/>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Light" panose="020B0502040204020203" pitchFamily="34" charset="0"/>
                <a:cs typeface="Segoe UI Light" panose="020B0502040204020203" pitchFamily="34" charset="0"/>
              </a:rPr>
              <a:t>MOD</a:t>
            </a:r>
            <a:endParaRPr lang="en-US" dirty="0">
              <a:latin typeface="Segoe UI Light" panose="020B0502040204020203" pitchFamily="34" charset="0"/>
              <a:cs typeface="Segoe UI Light" panose="020B0502040204020203" pitchFamily="34" charset="0"/>
            </a:endParaRPr>
          </a:p>
        </p:txBody>
      </p:sp>
      <p:sp>
        <p:nvSpPr>
          <p:cNvPr id="3" name="Freeform: Shape 2">
            <a:extLst>
              <a:ext uri="{FF2B5EF4-FFF2-40B4-BE49-F238E27FC236}">
                <a16:creationId xmlns:a16="http://schemas.microsoft.com/office/drawing/2014/main" id="{BCC8CE0A-FA45-4138-A163-E44054185035}"/>
              </a:ext>
            </a:extLst>
          </p:cNvPr>
          <p:cNvSpPr/>
          <p:nvPr/>
        </p:nvSpPr>
        <p:spPr>
          <a:xfrm>
            <a:off x="2936865" y="5556469"/>
            <a:ext cx="1311349" cy="407216"/>
          </a:xfrm>
          <a:custGeom>
            <a:avLst/>
            <a:gdLst>
              <a:gd name="connsiteX0" fmla="*/ 393774 w 1311349"/>
              <a:gd name="connsiteY0" fmla="*/ 3991 h 407216"/>
              <a:gd name="connsiteX1" fmla="*/ 155649 w 1311349"/>
              <a:gd name="connsiteY1" fmla="*/ 10341 h 407216"/>
              <a:gd name="connsiteX2" fmla="*/ 31824 w 1311349"/>
              <a:gd name="connsiteY2" fmla="*/ 92891 h 407216"/>
              <a:gd name="connsiteX3" fmla="*/ 74 w 1311349"/>
              <a:gd name="connsiteY3" fmla="*/ 178616 h 407216"/>
              <a:gd name="connsiteX4" fmla="*/ 28649 w 1311349"/>
              <a:gd name="connsiteY4" fmla="*/ 305616 h 407216"/>
              <a:gd name="connsiteX5" fmla="*/ 165174 w 1311349"/>
              <a:gd name="connsiteY5" fmla="*/ 381816 h 407216"/>
              <a:gd name="connsiteX6" fmla="*/ 384249 w 1311349"/>
              <a:gd name="connsiteY6" fmla="*/ 400866 h 407216"/>
              <a:gd name="connsiteX7" fmla="*/ 885899 w 1311349"/>
              <a:gd name="connsiteY7" fmla="*/ 407216 h 407216"/>
              <a:gd name="connsiteX8" fmla="*/ 1311349 w 1311349"/>
              <a:gd name="connsiteY8" fmla="*/ 407216 h 40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1349" h="407216">
                <a:moveTo>
                  <a:pt x="393774" y="3991"/>
                </a:moveTo>
                <a:cubicBezTo>
                  <a:pt x="304874" y="-243"/>
                  <a:pt x="215974" y="-4476"/>
                  <a:pt x="155649" y="10341"/>
                </a:cubicBezTo>
                <a:cubicBezTo>
                  <a:pt x="95324" y="25158"/>
                  <a:pt x="57753" y="64845"/>
                  <a:pt x="31824" y="92891"/>
                </a:cubicBezTo>
                <a:cubicBezTo>
                  <a:pt x="5895" y="120937"/>
                  <a:pt x="603" y="143162"/>
                  <a:pt x="74" y="178616"/>
                </a:cubicBezTo>
                <a:cubicBezTo>
                  <a:pt x="-455" y="214070"/>
                  <a:pt x="1132" y="271749"/>
                  <a:pt x="28649" y="305616"/>
                </a:cubicBezTo>
                <a:cubicBezTo>
                  <a:pt x="56166" y="339483"/>
                  <a:pt x="105907" y="365941"/>
                  <a:pt x="165174" y="381816"/>
                </a:cubicBezTo>
                <a:cubicBezTo>
                  <a:pt x="224441" y="397691"/>
                  <a:pt x="264128" y="396633"/>
                  <a:pt x="384249" y="400866"/>
                </a:cubicBezTo>
                <a:cubicBezTo>
                  <a:pt x="504370" y="405099"/>
                  <a:pt x="885899" y="407216"/>
                  <a:pt x="885899" y="407216"/>
                </a:cubicBezTo>
                <a:lnTo>
                  <a:pt x="1311349" y="407216"/>
                </a:lnTo>
              </a:path>
            </a:pathLst>
          </a:cu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EFB81F4B-FFEF-4EFE-9505-603AB9216842}"/>
              </a:ext>
            </a:extLst>
          </p:cNvPr>
          <p:cNvCxnSpPr>
            <a:cxnSpLocks/>
          </p:cNvCxnSpPr>
          <p:nvPr/>
        </p:nvCxnSpPr>
        <p:spPr>
          <a:xfrm>
            <a:off x="4042641" y="5075324"/>
            <a:ext cx="0" cy="31991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4EF10CB-F4D9-4018-A61A-8B3959D7DC76}"/>
                  </a:ext>
                </a:extLst>
              </p:cNvPr>
              <p:cNvSpPr txBox="1"/>
              <p:nvPr/>
            </p:nvSpPr>
            <p:spPr>
              <a:xfrm>
                <a:off x="2309371" y="5022972"/>
                <a:ext cx="1697680" cy="369332"/>
              </a:xfrm>
              <a:prstGeom prst="rect">
                <a:avLst/>
              </a:prstGeom>
              <a:noFill/>
            </p:spPr>
            <p:txBody>
              <a:bodyPr wrap="square" rtlCol="0">
                <a:spAutoFit/>
              </a:bodyPr>
              <a:lstStyle/>
              <a:p>
                <a:pPr algn="ctr"/>
                <a:r>
                  <a:rPr lang="en-US" altLang="zh-CN" dirty="0">
                    <a:solidFill>
                      <a:schemeClr val="accent1"/>
                    </a:solidFill>
                    <a:latin typeface="Segoe UI Light" panose="020B0502040204020203" pitchFamily="34" charset="0"/>
                    <a:cs typeface="Segoe UI Light" panose="020B0502040204020203" pitchFamily="34" charset="0"/>
                  </a:rPr>
                  <a:t>Electrical data </a:t>
                </a:r>
                <a14:m>
                  <m:oMath xmlns:m="http://schemas.openxmlformats.org/officeDocument/2006/math">
                    <m:r>
                      <a:rPr lang="en-US" altLang="zh-CN" b="0" i="1" dirty="0" smtClean="0">
                        <a:solidFill>
                          <a:schemeClr val="accent1"/>
                        </a:solidFill>
                        <a:latin typeface="Cambria Math" panose="02040503050406030204" pitchFamily="18" charset="0"/>
                        <a:cs typeface="Segoe UI Light" panose="020B0502040204020203" pitchFamily="34" charset="0"/>
                      </a:rPr>
                      <m:t>𝑦</m:t>
                    </m:r>
                  </m:oMath>
                </a14:m>
                <a:endParaRPr lang="en-US" dirty="0">
                  <a:solidFill>
                    <a:schemeClr val="accent1"/>
                  </a:solidFill>
                  <a:latin typeface="Segoe UI Light" panose="020B0502040204020203" pitchFamily="34" charset="0"/>
                  <a:cs typeface="Segoe UI Light" panose="020B0502040204020203" pitchFamily="34" charset="0"/>
                </a:endParaRPr>
              </a:p>
            </p:txBody>
          </p:sp>
        </mc:Choice>
        <mc:Fallback xmlns="">
          <p:sp>
            <p:nvSpPr>
              <p:cNvPr id="45" name="TextBox 44">
                <a:extLst>
                  <a:ext uri="{FF2B5EF4-FFF2-40B4-BE49-F238E27FC236}">
                    <a16:creationId xmlns:a16="http://schemas.microsoft.com/office/drawing/2014/main" id="{D4EF10CB-F4D9-4018-A61A-8B3959D7DC76}"/>
                  </a:ext>
                </a:extLst>
              </p:cNvPr>
              <p:cNvSpPr txBox="1">
                <a:spLocks noRot="1" noChangeAspect="1" noMove="1" noResize="1" noEditPoints="1" noAdjustHandles="1" noChangeArrowheads="1" noChangeShapeType="1" noTextEdit="1"/>
              </p:cNvSpPr>
              <p:nvPr/>
            </p:nvSpPr>
            <p:spPr>
              <a:xfrm>
                <a:off x="2309371" y="5022972"/>
                <a:ext cx="1697680" cy="369332"/>
              </a:xfrm>
              <a:prstGeom prst="rect">
                <a:avLst/>
              </a:prstGeom>
              <a:blipFill>
                <a:blip r:embed="rId6"/>
                <a:stretch>
                  <a:fillRect l="-3237" t="-8197" b="-26230"/>
                </a:stretch>
              </a:blipFill>
            </p:spPr>
            <p:txBody>
              <a:bodyPr/>
              <a:lstStyle/>
              <a:p>
                <a:r>
                  <a:rPr lang="en-US">
                    <a:noFill/>
                  </a:rPr>
                  <a:t> </a:t>
                </a:r>
              </a:p>
            </p:txBody>
          </p:sp>
        </mc:Fallback>
      </mc:AlternateContent>
      <p:sp>
        <p:nvSpPr>
          <p:cNvPr id="52" name="TextBox 51">
            <a:extLst>
              <a:ext uri="{FF2B5EF4-FFF2-40B4-BE49-F238E27FC236}">
                <a16:creationId xmlns:a16="http://schemas.microsoft.com/office/drawing/2014/main" id="{18F0F519-4301-4072-AAA6-BDE27E7A6640}"/>
              </a:ext>
            </a:extLst>
          </p:cNvPr>
          <p:cNvSpPr txBox="1"/>
          <p:nvPr/>
        </p:nvSpPr>
        <p:spPr>
          <a:xfrm>
            <a:off x="5979119" y="4749668"/>
            <a:ext cx="711174" cy="369332"/>
          </a:xfrm>
          <a:prstGeom prst="rect">
            <a:avLst/>
          </a:prstGeom>
          <a:noFill/>
          <a:ln>
            <a:noFill/>
          </a:ln>
        </p:spPr>
        <p:txBody>
          <a:bodyPr wrap="square" rtlCol="0">
            <a:spAutoFit/>
          </a:bodyPr>
          <a:lstStyle/>
          <a:p>
            <a:r>
              <a:rPr lang="en-US" altLang="zh-CN" dirty="0">
                <a:solidFill>
                  <a:schemeClr val="accent2"/>
                </a:solidFill>
                <a:latin typeface="Segoe UI Light" panose="020B0502040204020203" pitchFamily="34" charset="0"/>
                <a:cs typeface="Segoe UI Light" panose="020B0502040204020203" pitchFamily="34" charset="0"/>
              </a:rPr>
              <a:t>Laser</a:t>
            </a:r>
          </a:p>
        </p:txBody>
      </p:sp>
      <p:sp>
        <p:nvSpPr>
          <p:cNvPr id="53" name="Rectangle 52">
            <a:extLst>
              <a:ext uri="{FF2B5EF4-FFF2-40B4-BE49-F238E27FC236}">
                <a16:creationId xmlns:a16="http://schemas.microsoft.com/office/drawing/2014/main" id="{0367D25E-5459-40D4-98FD-3C3C15F89DE5}"/>
              </a:ext>
            </a:extLst>
          </p:cNvPr>
          <p:cNvSpPr/>
          <p:nvPr/>
        </p:nvSpPr>
        <p:spPr>
          <a:xfrm>
            <a:off x="4532003" y="4761775"/>
            <a:ext cx="3679675" cy="19566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55" name="Rectangle 54">
            <a:extLst>
              <a:ext uri="{FF2B5EF4-FFF2-40B4-BE49-F238E27FC236}">
                <a16:creationId xmlns:a16="http://schemas.microsoft.com/office/drawing/2014/main" id="{B603F3F6-1EFD-4EFF-B0F4-CE4249BE06AF}"/>
              </a:ext>
            </a:extLst>
          </p:cNvPr>
          <p:cNvSpPr/>
          <p:nvPr/>
        </p:nvSpPr>
        <p:spPr>
          <a:xfrm>
            <a:off x="5869668" y="5375154"/>
            <a:ext cx="926655" cy="330548"/>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Light" panose="020B0502040204020203" pitchFamily="34" charset="0"/>
                <a:cs typeface="Segoe UI Light" panose="020B0502040204020203" pitchFamily="34" charset="0"/>
              </a:rPr>
              <a:t>MOD</a:t>
            </a:r>
            <a:endParaRPr lang="en-US" dirty="0">
              <a:latin typeface="Segoe UI Light" panose="020B0502040204020203" pitchFamily="34" charset="0"/>
              <a:cs typeface="Segoe UI Light" panose="020B0502040204020203" pitchFamily="34" charset="0"/>
            </a:endParaRPr>
          </a:p>
        </p:txBody>
      </p:sp>
      <p:sp>
        <p:nvSpPr>
          <p:cNvPr id="56" name="Rectangle 55">
            <a:extLst>
              <a:ext uri="{FF2B5EF4-FFF2-40B4-BE49-F238E27FC236}">
                <a16:creationId xmlns:a16="http://schemas.microsoft.com/office/drawing/2014/main" id="{53AB8CA2-F9F3-4E9C-9654-CE5B9EC60AFE}"/>
              </a:ext>
            </a:extLst>
          </p:cNvPr>
          <p:cNvSpPr/>
          <p:nvPr/>
        </p:nvSpPr>
        <p:spPr>
          <a:xfrm>
            <a:off x="5866928" y="5795763"/>
            <a:ext cx="926655" cy="330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Light" panose="020B0502040204020203" pitchFamily="34" charset="0"/>
                <a:cs typeface="Segoe UI Light" panose="020B0502040204020203" pitchFamily="34" charset="0"/>
              </a:rPr>
              <a:t>PD</a:t>
            </a:r>
            <a:endParaRPr lang="en-US" dirty="0">
              <a:latin typeface="Segoe UI Light" panose="020B0502040204020203" pitchFamily="34" charset="0"/>
              <a:cs typeface="Segoe UI Light" panose="020B0502040204020203" pitchFamily="34" charset="0"/>
            </a:endParaRPr>
          </a:p>
        </p:txBody>
      </p:sp>
      <p:cxnSp>
        <p:nvCxnSpPr>
          <p:cNvPr id="57" name="Straight Arrow Connector 56">
            <a:extLst>
              <a:ext uri="{FF2B5EF4-FFF2-40B4-BE49-F238E27FC236}">
                <a16:creationId xmlns:a16="http://schemas.microsoft.com/office/drawing/2014/main" id="{71EA52D5-F969-4DE0-9D95-0E36A59D03F5}"/>
              </a:ext>
            </a:extLst>
          </p:cNvPr>
          <p:cNvCxnSpPr>
            <a:cxnSpLocks/>
            <a:endCxn id="55" idx="3"/>
          </p:cNvCxnSpPr>
          <p:nvPr/>
        </p:nvCxnSpPr>
        <p:spPr>
          <a:xfrm flipH="1" flipV="1">
            <a:off x="6796323" y="5540428"/>
            <a:ext cx="1630102" cy="753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1AFE20D-0B0A-483B-A37A-CFCDE15BCF20}"/>
              </a:ext>
            </a:extLst>
          </p:cNvPr>
          <p:cNvCxnSpPr>
            <a:cxnSpLocks/>
            <a:stCxn id="56" idx="3"/>
          </p:cNvCxnSpPr>
          <p:nvPr/>
        </p:nvCxnSpPr>
        <p:spPr>
          <a:xfrm>
            <a:off x="6793583" y="5961037"/>
            <a:ext cx="1686520" cy="1507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8F09E437-1DB7-422D-95EE-88DF47D5FA40}"/>
              </a:ext>
            </a:extLst>
          </p:cNvPr>
          <p:cNvCxnSpPr>
            <a:cxnSpLocks/>
            <a:endCxn id="55" idx="0"/>
          </p:cNvCxnSpPr>
          <p:nvPr/>
        </p:nvCxnSpPr>
        <p:spPr>
          <a:xfrm>
            <a:off x="6332996" y="5055239"/>
            <a:ext cx="0" cy="31991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134E5E5-16B0-4909-8271-52786B131DD3}"/>
              </a:ext>
            </a:extLst>
          </p:cNvPr>
          <p:cNvCxnSpPr>
            <a:cxnSpLocks/>
            <a:endCxn id="56" idx="1"/>
          </p:cNvCxnSpPr>
          <p:nvPr/>
        </p:nvCxnSpPr>
        <p:spPr>
          <a:xfrm>
            <a:off x="4330700" y="5961037"/>
            <a:ext cx="1536228"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1F02FFF0-50B7-4347-A573-8F7FFCDCBFF6}"/>
              </a:ext>
            </a:extLst>
          </p:cNvPr>
          <p:cNvGrpSpPr/>
          <p:nvPr/>
        </p:nvGrpSpPr>
        <p:grpSpPr>
          <a:xfrm>
            <a:off x="4890282" y="5421356"/>
            <a:ext cx="706416" cy="228944"/>
            <a:chOff x="8131366" y="4687842"/>
            <a:chExt cx="817408" cy="435099"/>
          </a:xfrm>
        </p:grpSpPr>
        <p:sp>
          <p:nvSpPr>
            <p:cNvPr id="79" name="Freeform 129">
              <a:extLst>
                <a:ext uri="{FF2B5EF4-FFF2-40B4-BE49-F238E27FC236}">
                  <a16:creationId xmlns:a16="http://schemas.microsoft.com/office/drawing/2014/main" id="{DEAD62B9-B7C2-46DE-941C-BCDB9980C4AF}"/>
                </a:ext>
              </a:extLst>
            </p:cNvPr>
            <p:cNvSpPr/>
            <p:nvPr/>
          </p:nvSpPr>
          <p:spPr>
            <a:xfrm>
              <a:off x="8131366"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80" name="Freeform 130">
              <a:extLst>
                <a:ext uri="{FF2B5EF4-FFF2-40B4-BE49-F238E27FC236}">
                  <a16:creationId xmlns:a16="http://schemas.microsoft.com/office/drawing/2014/main" id="{617ABDEB-E8C4-4BCE-92FB-93D9D73491F8}"/>
                </a:ext>
              </a:extLst>
            </p:cNvPr>
            <p:cNvSpPr/>
            <p:nvPr/>
          </p:nvSpPr>
          <p:spPr>
            <a:xfrm>
              <a:off x="8335235"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81" name="Freeform 131">
              <a:extLst>
                <a:ext uri="{FF2B5EF4-FFF2-40B4-BE49-F238E27FC236}">
                  <a16:creationId xmlns:a16="http://schemas.microsoft.com/office/drawing/2014/main" id="{B91772F4-17E6-4D13-A76A-17898F0F1558}"/>
                </a:ext>
              </a:extLst>
            </p:cNvPr>
            <p:cNvSpPr/>
            <p:nvPr/>
          </p:nvSpPr>
          <p:spPr>
            <a:xfrm>
              <a:off x="8539738" y="468952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82" name="Freeform 132">
              <a:extLst>
                <a:ext uri="{FF2B5EF4-FFF2-40B4-BE49-F238E27FC236}">
                  <a16:creationId xmlns:a16="http://schemas.microsoft.com/office/drawing/2014/main" id="{882A3489-946F-41FC-8A4C-5720A9629B58}"/>
                </a:ext>
              </a:extLst>
            </p:cNvPr>
            <p:cNvSpPr/>
            <p:nvPr/>
          </p:nvSpPr>
          <p:spPr>
            <a:xfrm>
              <a:off x="8743607" y="469326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grpSp>
        <p:nvGrpSpPr>
          <p:cNvPr id="67" name="Group 66">
            <a:extLst>
              <a:ext uri="{FF2B5EF4-FFF2-40B4-BE49-F238E27FC236}">
                <a16:creationId xmlns:a16="http://schemas.microsoft.com/office/drawing/2014/main" id="{A5D028F8-E3AB-4ED5-8DFD-572E8662B3E2}"/>
              </a:ext>
            </a:extLst>
          </p:cNvPr>
          <p:cNvGrpSpPr/>
          <p:nvPr/>
        </p:nvGrpSpPr>
        <p:grpSpPr>
          <a:xfrm>
            <a:off x="4889995" y="5829495"/>
            <a:ext cx="706416" cy="228944"/>
            <a:chOff x="8131366" y="4687842"/>
            <a:chExt cx="817408" cy="435099"/>
          </a:xfrm>
        </p:grpSpPr>
        <p:sp>
          <p:nvSpPr>
            <p:cNvPr id="74" name="Freeform 129">
              <a:extLst>
                <a:ext uri="{FF2B5EF4-FFF2-40B4-BE49-F238E27FC236}">
                  <a16:creationId xmlns:a16="http://schemas.microsoft.com/office/drawing/2014/main" id="{40338874-6CD1-4388-8E8A-037DC9525978}"/>
                </a:ext>
              </a:extLst>
            </p:cNvPr>
            <p:cNvSpPr/>
            <p:nvPr/>
          </p:nvSpPr>
          <p:spPr>
            <a:xfrm>
              <a:off x="8131366"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75" name="Freeform 130">
              <a:extLst>
                <a:ext uri="{FF2B5EF4-FFF2-40B4-BE49-F238E27FC236}">
                  <a16:creationId xmlns:a16="http://schemas.microsoft.com/office/drawing/2014/main" id="{85A90475-EE93-433F-A2E5-A72A0686F4B7}"/>
                </a:ext>
              </a:extLst>
            </p:cNvPr>
            <p:cNvSpPr/>
            <p:nvPr/>
          </p:nvSpPr>
          <p:spPr>
            <a:xfrm>
              <a:off x="8335235"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76" name="Freeform 131">
              <a:extLst>
                <a:ext uri="{FF2B5EF4-FFF2-40B4-BE49-F238E27FC236}">
                  <a16:creationId xmlns:a16="http://schemas.microsoft.com/office/drawing/2014/main" id="{192DEED4-0EF8-4705-8CFC-0B386E82E446}"/>
                </a:ext>
              </a:extLst>
            </p:cNvPr>
            <p:cNvSpPr/>
            <p:nvPr/>
          </p:nvSpPr>
          <p:spPr>
            <a:xfrm>
              <a:off x="8539738" y="468952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77" name="Freeform 132">
              <a:extLst>
                <a:ext uri="{FF2B5EF4-FFF2-40B4-BE49-F238E27FC236}">
                  <a16:creationId xmlns:a16="http://schemas.microsoft.com/office/drawing/2014/main" id="{479585A1-3680-4B9E-839C-38B8FB2B6C7B}"/>
                </a:ext>
              </a:extLst>
            </p:cNvPr>
            <p:cNvSpPr/>
            <p:nvPr/>
          </p:nvSpPr>
          <p:spPr>
            <a:xfrm>
              <a:off x="8743607" y="469326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cxnSp>
        <p:nvCxnSpPr>
          <p:cNvPr id="68" name="Straight Arrow Connector 67">
            <a:extLst>
              <a:ext uri="{FF2B5EF4-FFF2-40B4-BE49-F238E27FC236}">
                <a16:creationId xmlns:a16="http://schemas.microsoft.com/office/drawing/2014/main" id="{F7B4B4E9-0ADD-45CA-8D2A-5CEA2FD711F3}"/>
              </a:ext>
            </a:extLst>
          </p:cNvPr>
          <p:cNvCxnSpPr>
            <a:cxnSpLocks/>
            <a:stCxn id="55" idx="1"/>
          </p:cNvCxnSpPr>
          <p:nvPr/>
        </p:nvCxnSpPr>
        <p:spPr>
          <a:xfrm flipH="1">
            <a:off x="4272923" y="5540428"/>
            <a:ext cx="1596745"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4EB13B4-D1EE-4E9B-AF5C-B0115A6197C8}"/>
                  </a:ext>
                </a:extLst>
              </p:cNvPr>
              <p:cNvSpPr txBox="1"/>
              <p:nvPr/>
            </p:nvSpPr>
            <p:spPr>
              <a:xfrm>
                <a:off x="4580862" y="6037052"/>
                <a:ext cx="1324107" cy="646331"/>
              </a:xfrm>
              <a:prstGeom prst="rect">
                <a:avLst/>
              </a:prstGeom>
              <a:noFill/>
            </p:spPr>
            <p:txBody>
              <a:bodyPr wrap="square" rtlCol="0">
                <a:spAutoFit/>
              </a:bodyPr>
              <a:lstStyle/>
              <a:p>
                <a:pPr algn="ctr"/>
                <a:r>
                  <a:rPr lang="en-US" altLang="zh-CN" dirty="0">
                    <a:solidFill>
                      <a:schemeClr val="accent2"/>
                    </a:solidFill>
                    <a:latin typeface="Segoe UI Light" panose="020B0502040204020203" pitchFamily="34" charset="0"/>
                    <a:cs typeface="Segoe UI Light" panose="020B0502040204020203" pitchFamily="34" charset="0"/>
                  </a:rPr>
                  <a:t>Optical data</a:t>
                </a:r>
                <a:r>
                  <a:rPr lang="en-US" altLang="zh-CN" dirty="0">
                    <a:solidFill>
                      <a:schemeClr val="accent2"/>
                    </a:solidFill>
                    <a:cs typeface="Segoe UI Light" panose="020B0502040204020203" pitchFamily="34" charset="0"/>
                  </a:rPr>
                  <a:t> </a:t>
                </a:r>
                <a14:m>
                  <m:oMath xmlns:m="http://schemas.openxmlformats.org/officeDocument/2006/math">
                    <m:r>
                      <a:rPr lang="en-US" altLang="zh-CN" i="1" dirty="0">
                        <a:solidFill>
                          <a:schemeClr val="accent2"/>
                        </a:solidFill>
                        <a:latin typeface="Cambria Math" panose="02040503050406030204" pitchFamily="18" charset="0"/>
                        <a:cs typeface="Segoe UI Light" panose="020B0502040204020203" pitchFamily="34" charset="0"/>
                      </a:rPr>
                      <m:t>𝑥</m:t>
                    </m:r>
                  </m:oMath>
                </a14:m>
                <a:r>
                  <a:rPr lang="en-US" altLang="zh-CN" dirty="0">
                    <a:solidFill>
                      <a:schemeClr val="accent2"/>
                    </a:solidFill>
                    <a:latin typeface="Segoe UI Light" panose="020B0502040204020203" pitchFamily="34" charset="0"/>
                    <a:cs typeface="Segoe UI Light" panose="020B0502040204020203" pitchFamily="34" charset="0"/>
                  </a:rPr>
                  <a:t> </a:t>
                </a:r>
                <a:endParaRPr lang="en-US" dirty="0">
                  <a:solidFill>
                    <a:schemeClr val="accent2"/>
                  </a:solidFill>
                  <a:latin typeface="Segoe UI Light" panose="020B0502040204020203" pitchFamily="34" charset="0"/>
                  <a:cs typeface="Segoe UI Light" panose="020B0502040204020203" pitchFamily="34" charset="0"/>
                </a:endParaRPr>
              </a:p>
            </p:txBody>
          </p:sp>
        </mc:Choice>
        <mc:Fallback xmlns="">
          <p:sp>
            <p:nvSpPr>
              <p:cNvPr id="70" name="TextBox 69">
                <a:extLst>
                  <a:ext uri="{FF2B5EF4-FFF2-40B4-BE49-F238E27FC236}">
                    <a16:creationId xmlns:a16="http://schemas.microsoft.com/office/drawing/2014/main" id="{44EB13B4-D1EE-4E9B-AF5C-B0115A6197C8}"/>
                  </a:ext>
                </a:extLst>
              </p:cNvPr>
              <p:cNvSpPr txBox="1">
                <a:spLocks noRot="1" noChangeAspect="1" noMove="1" noResize="1" noEditPoints="1" noAdjustHandles="1" noChangeArrowheads="1" noChangeShapeType="1" noTextEdit="1"/>
              </p:cNvSpPr>
              <p:nvPr/>
            </p:nvSpPr>
            <p:spPr>
              <a:xfrm>
                <a:off x="4580862" y="6037052"/>
                <a:ext cx="1324107" cy="646331"/>
              </a:xfrm>
              <a:prstGeom prst="rect">
                <a:avLst/>
              </a:prstGeom>
              <a:blipFill>
                <a:blip r:embed="rId7"/>
                <a:stretch>
                  <a:fillRect t="-3774"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C3EFFA95-C153-4140-9F4A-4F04079A133E}"/>
                  </a:ext>
                </a:extLst>
              </p:cNvPr>
              <p:cNvSpPr txBox="1"/>
              <p:nvPr/>
            </p:nvSpPr>
            <p:spPr>
              <a:xfrm>
                <a:off x="6905040" y="4908904"/>
                <a:ext cx="1228948" cy="646331"/>
              </a:xfrm>
              <a:prstGeom prst="rect">
                <a:avLst/>
              </a:prstGeom>
              <a:noFill/>
            </p:spPr>
            <p:txBody>
              <a:bodyPr wrap="square" rtlCol="0">
                <a:spAutoFit/>
              </a:bodyPr>
              <a:lstStyle/>
              <a:p>
                <a:pPr algn="ctr"/>
                <a:r>
                  <a:rPr lang="en-US" altLang="zh-CN" dirty="0">
                    <a:solidFill>
                      <a:schemeClr val="accent1"/>
                    </a:solidFill>
                    <a:latin typeface="Segoe UI Light" panose="020B0502040204020203" pitchFamily="34" charset="0"/>
                    <a:cs typeface="Segoe UI Light" panose="020B0502040204020203" pitchFamily="34" charset="0"/>
                  </a:rPr>
                  <a:t>Electrical data </a:t>
                </a:r>
                <a14:m>
                  <m:oMath xmlns:m="http://schemas.openxmlformats.org/officeDocument/2006/math">
                    <m:r>
                      <a:rPr lang="en-US" altLang="zh-CN" i="1" dirty="0" smtClean="0">
                        <a:solidFill>
                          <a:schemeClr val="accent1"/>
                        </a:solidFill>
                        <a:latin typeface="Cambria Math" panose="02040503050406030204" pitchFamily="18" charset="0"/>
                        <a:cs typeface="Segoe UI Light" panose="020B0502040204020203" pitchFamily="34" charset="0"/>
                      </a:rPr>
                      <m:t>𝑥</m:t>
                    </m:r>
                  </m:oMath>
                </a14:m>
                <a:endParaRPr lang="en-US" dirty="0">
                  <a:solidFill>
                    <a:schemeClr val="accent1"/>
                  </a:solidFill>
                  <a:latin typeface="Segoe UI Light" panose="020B0502040204020203" pitchFamily="34" charset="0"/>
                  <a:cs typeface="Segoe UI Light" panose="020B0502040204020203" pitchFamily="34" charset="0"/>
                </a:endParaRPr>
              </a:p>
            </p:txBody>
          </p:sp>
        </mc:Choice>
        <mc:Fallback xmlns="">
          <p:sp>
            <p:nvSpPr>
              <p:cNvPr id="72" name="TextBox 71">
                <a:extLst>
                  <a:ext uri="{FF2B5EF4-FFF2-40B4-BE49-F238E27FC236}">
                    <a16:creationId xmlns:a16="http://schemas.microsoft.com/office/drawing/2014/main" id="{C3EFFA95-C153-4140-9F4A-4F04079A133E}"/>
                  </a:ext>
                </a:extLst>
              </p:cNvPr>
              <p:cNvSpPr txBox="1">
                <a:spLocks noRot="1" noChangeAspect="1" noMove="1" noResize="1" noEditPoints="1" noAdjustHandles="1" noChangeArrowheads="1" noChangeShapeType="1" noTextEdit="1"/>
              </p:cNvSpPr>
              <p:nvPr/>
            </p:nvSpPr>
            <p:spPr>
              <a:xfrm>
                <a:off x="6905040" y="4908904"/>
                <a:ext cx="1228948" cy="646331"/>
              </a:xfrm>
              <a:prstGeom prst="rect">
                <a:avLst/>
              </a:prstGeom>
              <a:blipFill>
                <a:blip r:embed="rId8"/>
                <a:stretch>
                  <a:fillRect t="-3774" b="-15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42E5087-2789-4910-9290-8910EBE83450}"/>
                  </a:ext>
                </a:extLst>
              </p:cNvPr>
              <p:cNvSpPr txBox="1"/>
              <p:nvPr/>
            </p:nvSpPr>
            <p:spPr>
              <a:xfrm>
                <a:off x="6902399" y="6010722"/>
                <a:ext cx="1228948" cy="646331"/>
              </a:xfrm>
              <a:prstGeom prst="rect">
                <a:avLst/>
              </a:prstGeom>
              <a:noFill/>
            </p:spPr>
            <p:txBody>
              <a:bodyPr wrap="square" rtlCol="0">
                <a:spAutoFit/>
              </a:bodyPr>
              <a:lstStyle/>
              <a:p>
                <a:pPr algn="ctr"/>
                <a:r>
                  <a:rPr lang="en-US" altLang="zh-CN" dirty="0">
                    <a:solidFill>
                      <a:schemeClr val="accent1"/>
                    </a:solidFill>
                    <a:latin typeface="Segoe UI Light" panose="020B0502040204020203" pitchFamily="34" charset="0"/>
                    <a:cs typeface="Segoe UI Light" panose="020B0502040204020203" pitchFamily="34" charset="0"/>
                  </a:rPr>
                  <a:t>Electrical data </a:t>
                </a:r>
                <a14:m>
                  <m:oMath xmlns:m="http://schemas.openxmlformats.org/officeDocument/2006/math">
                    <m:r>
                      <a:rPr lang="en-US" altLang="zh-CN" i="1" dirty="0" smtClean="0">
                        <a:solidFill>
                          <a:schemeClr val="accent1"/>
                        </a:solidFill>
                        <a:latin typeface="Cambria Math" panose="02040503050406030204" pitchFamily="18" charset="0"/>
                        <a:cs typeface="Segoe UI Light" panose="020B0502040204020203" pitchFamily="34" charset="0"/>
                      </a:rPr>
                      <m:t>𝑥</m:t>
                    </m:r>
                  </m:oMath>
                </a14:m>
                <a:endParaRPr lang="en-US" dirty="0">
                  <a:solidFill>
                    <a:schemeClr val="accent1"/>
                  </a:solidFill>
                  <a:latin typeface="Segoe UI Light" panose="020B0502040204020203" pitchFamily="34" charset="0"/>
                  <a:cs typeface="Segoe UI Light" panose="020B0502040204020203" pitchFamily="34" charset="0"/>
                </a:endParaRPr>
              </a:p>
            </p:txBody>
          </p:sp>
        </mc:Choice>
        <mc:Fallback xmlns="">
          <p:sp>
            <p:nvSpPr>
              <p:cNvPr id="49" name="TextBox 48">
                <a:extLst>
                  <a:ext uri="{FF2B5EF4-FFF2-40B4-BE49-F238E27FC236}">
                    <a16:creationId xmlns:a16="http://schemas.microsoft.com/office/drawing/2014/main" id="{A42E5087-2789-4910-9290-8910EBE83450}"/>
                  </a:ext>
                </a:extLst>
              </p:cNvPr>
              <p:cNvSpPr txBox="1">
                <a:spLocks noRot="1" noChangeAspect="1" noMove="1" noResize="1" noEditPoints="1" noAdjustHandles="1" noChangeArrowheads="1" noChangeShapeType="1" noTextEdit="1"/>
              </p:cNvSpPr>
              <p:nvPr/>
            </p:nvSpPr>
            <p:spPr>
              <a:xfrm>
                <a:off x="6902399" y="6010722"/>
                <a:ext cx="1228948" cy="646331"/>
              </a:xfrm>
              <a:prstGeom prst="rect">
                <a:avLst/>
              </a:prstGeom>
              <a:blipFill>
                <a:blip r:embed="rId9"/>
                <a:stretch>
                  <a:fillRect t="-3774" b="-15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1A3DE89-C5FF-4933-9492-C7447C9B00BF}"/>
                  </a:ext>
                </a:extLst>
              </p:cNvPr>
              <p:cNvSpPr txBox="1"/>
              <p:nvPr/>
            </p:nvSpPr>
            <p:spPr>
              <a:xfrm>
                <a:off x="4732578" y="4748908"/>
                <a:ext cx="1059959" cy="646331"/>
              </a:xfrm>
              <a:prstGeom prst="rect">
                <a:avLst/>
              </a:prstGeom>
              <a:noFill/>
            </p:spPr>
            <p:txBody>
              <a:bodyPr wrap="square" rtlCol="0">
                <a:spAutoFit/>
              </a:bodyPr>
              <a:lstStyle/>
              <a:p>
                <a:pPr algn="ctr"/>
                <a:r>
                  <a:rPr lang="en-US" altLang="zh-CN" dirty="0">
                    <a:solidFill>
                      <a:schemeClr val="accent2"/>
                    </a:solidFill>
                    <a:latin typeface="Segoe UI Light" panose="020B0502040204020203" pitchFamily="34" charset="0"/>
                    <a:cs typeface="Segoe UI Light" panose="020B0502040204020203" pitchFamily="34" charset="0"/>
                  </a:rPr>
                  <a:t>Optical data</a:t>
                </a:r>
                <a:r>
                  <a:rPr lang="en-US" altLang="zh-CN" dirty="0">
                    <a:solidFill>
                      <a:schemeClr val="accent2"/>
                    </a:solidFill>
                    <a:cs typeface="Segoe UI Light" panose="020B0502040204020203" pitchFamily="34" charset="0"/>
                  </a:rPr>
                  <a:t> </a:t>
                </a:r>
                <a14:m>
                  <m:oMath xmlns:m="http://schemas.openxmlformats.org/officeDocument/2006/math">
                    <m:r>
                      <a:rPr lang="en-US" altLang="zh-CN" i="1" dirty="0">
                        <a:solidFill>
                          <a:schemeClr val="accent2"/>
                        </a:solidFill>
                        <a:latin typeface="Cambria Math" panose="02040503050406030204" pitchFamily="18" charset="0"/>
                        <a:cs typeface="Segoe UI Light" panose="020B0502040204020203" pitchFamily="34" charset="0"/>
                      </a:rPr>
                      <m:t>𝑥</m:t>
                    </m:r>
                  </m:oMath>
                </a14:m>
                <a:r>
                  <a:rPr lang="en-US" altLang="zh-CN" dirty="0">
                    <a:solidFill>
                      <a:schemeClr val="accent2"/>
                    </a:solidFill>
                    <a:latin typeface="Segoe UI Light" panose="020B0502040204020203" pitchFamily="34" charset="0"/>
                    <a:cs typeface="Segoe UI Light" panose="020B0502040204020203" pitchFamily="34" charset="0"/>
                  </a:rPr>
                  <a:t> </a:t>
                </a:r>
                <a:endParaRPr lang="en-US" dirty="0">
                  <a:solidFill>
                    <a:schemeClr val="accent2"/>
                  </a:solidFill>
                  <a:latin typeface="Segoe UI Light" panose="020B0502040204020203" pitchFamily="34" charset="0"/>
                  <a:cs typeface="Segoe UI Light" panose="020B0502040204020203" pitchFamily="34" charset="0"/>
                </a:endParaRPr>
              </a:p>
            </p:txBody>
          </p:sp>
        </mc:Choice>
        <mc:Fallback xmlns="">
          <p:sp>
            <p:nvSpPr>
              <p:cNvPr id="50" name="TextBox 49">
                <a:extLst>
                  <a:ext uri="{FF2B5EF4-FFF2-40B4-BE49-F238E27FC236}">
                    <a16:creationId xmlns:a16="http://schemas.microsoft.com/office/drawing/2014/main" id="{11A3DE89-C5FF-4933-9492-C7447C9B00BF}"/>
                  </a:ext>
                </a:extLst>
              </p:cNvPr>
              <p:cNvSpPr txBox="1">
                <a:spLocks noRot="1" noChangeAspect="1" noMove="1" noResize="1" noEditPoints="1" noAdjustHandles="1" noChangeArrowheads="1" noChangeShapeType="1" noTextEdit="1"/>
              </p:cNvSpPr>
              <p:nvPr/>
            </p:nvSpPr>
            <p:spPr>
              <a:xfrm>
                <a:off x="4732578" y="4748908"/>
                <a:ext cx="1059959" cy="646331"/>
              </a:xfrm>
              <a:prstGeom prst="rect">
                <a:avLst/>
              </a:prstGeom>
              <a:blipFill>
                <a:blip r:embed="rId10"/>
                <a:stretch>
                  <a:fillRect t="-3774" r="-1149" b="-13208"/>
                </a:stretch>
              </a:blipFill>
            </p:spPr>
            <p:txBody>
              <a:bodyPr/>
              <a:lstStyle/>
              <a:p>
                <a:r>
                  <a:rPr lang="en-US">
                    <a:noFill/>
                  </a:rPr>
                  <a:t> </a:t>
                </a:r>
              </a:p>
            </p:txBody>
          </p:sp>
        </mc:Fallback>
      </mc:AlternateContent>
      <p:grpSp>
        <p:nvGrpSpPr>
          <p:cNvPr id="83" name="Group 82">
            <a:extLst>
              <a:ext uri="{FF2B5EF4-FFF2-40B4-BE49-F238E27FC236}">
                <a16:creationId xmlns:a16="http://schemas.microsoft.com/office/drawing/2014/main" id="{EAE4A226-3F89-4869-A86D-60941A221104}"/>
              </a:ext>
            </a:extLst>
          </p:cNvPr>
          <p:cNvGrpSpPr/>
          <p:nvPr/>
        </p:nvGrpSpPr>
        <p:grpSpPr>
          <a:xfrm>
            <a:off x="3276397" y="5832349"/>
            <a:ext cx="706416" cy="228944"/>
            <a:chOff x="8131366" y="4687842"/>
            <a:chExt cx="817408" cy="435099"/>
          </a:xfrm>
        </p:grpSpPr>
        <p:sp>
          <p:nvSpPr>
            <p:cNvPr id="84" name="Freeform 129">
              <a:extLst>
                <a:ext uri="{FF2B5EF4-FFF2-40B4-BE49-F238E27FC236}">
                  <a16:creationId xmlns:a16="http://schemas.microsoft.com/office/drawing/2014/main" id="{4C84EA2F-4D91-4178-9D2E-7FAC35A19C93}"/>
                </a:ext>
              </a:extLst>
            </p:cNvPr>
            <p:cNvSpPr/>
            <p:nvPr/>
          </p:nvSpPr>
          <p:spPr>
            <a:xfrm>
              <a:off x="8131366"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85" name="Freeform 130">
              <a:extLst>
                <a:ext uri="{FF2B5EF4-FFF2-40B4-BE49-F238E27FC236}">
                  <a16:creationId xmlns:a16="http://schemas.microsoft.com/office/drawing/2014/main" id="{02155DD6-0A74-492D-8AD2-7DACBDFB2CCE}"/>
                </a:ext>
              </a:extLst>
            </p:cNvPr>
            <p:cNvSpPr/>
            <p:nvPr/>
          </p:nvSpPr>
          <p:spPr>
            <a:xfrm>
              <a:off x="8335235"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86" name="Freeform 131">
              <a:extLst>
                <a:ext uri="{FF2B5EF4-FFF2-40B4-BE49-F238E27FC236}">
                  <a16:creationId xmlns:a16="http://schemas.microsoft.com/office/drawing/2014/main" id="{5A4D29A5-1F27-46EA-8D93-DFDFDA6E88C7}"/>
                </a:ext>
              </a:extLst>
            </p:cNvPr>
            <p:cNvSpPr/>
            <p:nvPr/>
          </p:nvSpPr>
          <p:spPr>
            <a:xfrm>
              <a:off x="8539738" y="468952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87" name="Freeform 132">
              <a:extLst>
                <a:ext uri="{FF2B5EF4-FFF2-40B4-BE49-F238E27FC236}">
                  <a16:creationId xmlns:a16="http://schemas.microsoft.com/office/drawing/2014/main" id="{D18F10ED-89C5-44FC-893A-54B89DDDB578}"/>
                </a:ext>
              </a:extLst>
            </p:cNvPr>
            <p:cNvSpPr/>
            <p:nvPr/>
          </p:nvSpPr>
          <p:spPr>
            <a:xfrm>
              <a:off x="8743607" y="469326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E2A7AC7-FECA-4B68-8D71-D212DD371735}"/>
                  </a:ext>
                </a:extLst>
              </p:cNvPr>
              <p:cNvSpPr txBox="1"/>
              <p:nvPr/>
            </p:nvSpPr>
            <p:spPr>
              <a:xfrm>
                <a:off x="4585410" y="6037052"/>
                <a:ext cx="1324107" cy="646331"/>
              </a:xfrm>
              <a:prstGeom prst="rect">
                <a:avLst/>
              </a:prstGeom>
              <a:noFill/>
            </p:spPr>
            <p:txBody>
              <a:bodyPr wrap="square" rtlCol="0">
                <a:spAutoFit/>
              </a:bodyPr>
              <a:lstStyle/>
              <a:p>
                <a:pPr algn="ctr"/>
                <a:r>
                  <a:rPr lang="en-US" altLang="zh-CN" dirty="0">
                    <a:solidFill>
                      <a:schemeClr val="accent2"/>
                    </a:solidFill>
                    <a:latin typeface="Segoe UI Light" panose="020B0502040204020203" pitchFamily="34" charset="0"/>
                    <a:cs typeface="Segoe UI Light" panose="020B0502040204020203" pitchFamily="34" charset="0"/>
                  </a:rPr>
                  <a:t>Optical data</a:t>
                </a:r>
                <a:r>
                  <a:rPr lang="en-US" altLang="zh-CN" dirty="0">
                    <a:solidFill>
                      <a:schemeClr val="accent2"/>
                    </a:solidFill>
                    <a:cs typeface="Segoe UI Light" panose="020B0502040204020203" pitchFamily="34" charset="0"/>
                  </a:rPr>
                  <a:t> </a:t>
                </a:r>
                <a14:m>
                  <m:oMath xmlns:m="http://schemas.openxmlformats.org/officeDocument/2006/math">
                    <m:r>
                      <a:rPr lang="en-US" altLang="zh-CN" i="1" dirty="0">
                        <a:solidFill>
                          <a:schemeClr val="accent2"/>
                        </a:solidFill>
                        <a:latin typeface="Cambria Math" panose="02040503050406030204" pitchFamily="18" charset="0"/>
                        <a:cs typeface="Segoe UI Light" panose="020B0502040204020203" pitchFamily="34" charset="0"/>
                      </a:rPr>
                      <m:t>𝑥</m:t>
                    </m:r>
                    <m:r>
                      <a:rPr lang="en-US" altLang="zh-CN" i="1" dirty="0">
                        <a:solidFill>
                          <a:schemeClr val="accent2"/>
                        </a:solidFill>
                        <a:latin typeface="Cambria Math" panose="02040503050406030204" pitchFamily="18" charset="0"/>
                        <a:ea typeface="Cambria Math" panose="02040503050406030204" pitchFamily="18" charset="0"/>
                        <a:cs typeface="Segoe UI Light" panose="020B0502040204020203" pitchFamily="34" charset="0"/>
                      </a:rPr>
                      <m:t>×</m:t>
                    </m:r>
                    <m:r>
                      <a:rPr lang="en-US" altLang="zh-CN" b="0" i="1" dirty="0" smtClean="0">
                        <a:solidFill>
                          <a:schemeClr val="accent2"/>
                        </a:solidFill>
                        <a:latin typeface="Cambria Math" panose="02040503050406030204" pitchFamily="18" charset="0"/>
                        <a:cs typeface="Segoe UI Light" panose="020B0502040204020203" pitchFamily="34" charset="0"/>
                      </a:rPr>
                      <m:t>𝑦</m:t>
                    </m:r>
                  </m:oMath>
                </a14:m>
                <a:r>
                  <a:rPr lang="en-US" altLang="zh-CN" dirty="0">
                    <a:solidFill>
                      <a:schemeClr val="accent2"/>
                    </a:solidFill>
                    <a:latin typeface="Segoe UI Light" panose="020B0502040204020203" pitchFamily="34" charset="0"/>
                    <a:cs typeface="Segoe UI Light" panose="020B0502040204020203" pitchFamily="34" charset="0"/>
                  </a:rPr>
                  <a:t> </a:t>
                </a:r>
                <a:endParaRPr lang="en-US" dirty="0">
                  <a:solidFill>
                    <a:schemeClr val="accent2"/>
                  </a:solidFill>
                  <a:latin typeface="Segoe UI Light" panose="020B0502040204020203" pitchFamily="34" charset="0"/>
                  <a:cs typeface="Segoe UI Light" panose="020B0502040204020203" pitchFamily="34" charset="0"/>
                </a:endParaRPr>
              </a:p>
            </p:txBody>
          </p:sp>
        </mc:Choice>
        <mc:Fallback xmlns="">
          <p:sp>
            <p:nvSpPr>
              <p:cNvPr id="88" name="TextBox 87">
                <a:extLst>
                  <a:ext uri="{FF2B5EF4-FFF2-40B4-BE49-F238E27FC236}">
                    <a16:creationId xmlns:a16="http://schemas.microsoft.com/office/drawing/2014/main" id="{0E2A7AC7-FECA-4B68-8D71-D212DD371735}"/>
                  </a:ext>
                </a:extLst>
              </p:cNvPr>
              <p:cNvSpPr txBox="1">
                <a:spLocks noRot="1" noChangeAspect="1" noMove="1" noResize="1" noEditPoints="1" noAdjustHandles="1" noChangeArrowheads="1" noChangeShapeType="1" noTextEdit="1"/>
              </p:cNvSpPr>
              <p:nvPr/>
            </p:nvSpPr>
            <p:spPr>
              <a:xfrm>
                <a:off x="4585410" y="6037052"/>
                <a:ext cx="1324107" cy="646331"/>
              </a:xfrm>
              <a:prstGeom prst="rect">
                <a:avLst/>
              </a:prstGeom>
              <a:blipFill>
                <a:blip r:embed="rId11"/>
                <a:stretch>
                  <a:fillRect t="-3774"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74C075E2-8F6F-4941-94FF-676E69D4E91A}"/>
                  </a:ext>
                </a:extLst>
              </p:cNvPr>
              <p:cNvSpPr txBox="1"/>
              <p:nvPr/>
            </p:nvSpPr>
            <p:spPr>
              <a:xfrm>
                <a:off x="6720160" y="6001744"/>
                <a:ext cx="1593425" cy="646652"/>
              </a:xfrm>
              <a:prstGeom prst="rect">
                <a:avLst/>
              </a:prstGeom>
              <a:noFill/>
            </p:spPr>
            <p:txBody>
              <a:bodyPr wrap="square" rtlCol="0">
                <a:spAutoFit/>
              </a:bodyPr>
              <a:lstStyle/>
              <a:p>
                <a:pPr algn="ctr"/>
                <a:r>
                  <a:rPr lang="en-US" altLang="zh-CN" dirty="0">
                    <a:solidFill>
                      <a:schemeClr val="accent1"/>
                    </a:solidFill>
                    <a:latin typeface="Segoe UI Light" panose="020B0502040204020203" pitchFamily="34" charset="0"/>
                    <a:cs typeface="Segoe UI Light" panose="020B0502040204020203" pitchFamily="34" charset="0"/>
                  </a:rPr>
                  <a:t>Electrical data </a:t>
                </a:r>
                <a14:m>
                  <m:oMath xmlns:m="http://schemas.openxmlformats.org/officeDocument/2006/math">
                    <m:nary>
                      <m:naryPr>
                        <m:chr m:val="∑"/>
                        <m:supHide m:val="on"/>
                        <m:ctrlPr>
                          <a:rPr lang="en-US" altLang="zh-CN" i="1" dirty="0" smtClean="0">
                            <a:solidFill>
                              <a:schemeClr val="accent1"/>
                            </a:solidFill>
                            <a:latin typeface="Cambria Math" panose="02040503050406030204" pitchFamily="18" charset="0"/>
                            <a:cs typeface="Segoe UI Light" panose="020B0502040204020203" pitchFamily="34" charset="0"/>
                          </a:rPr>
                        </m:ctrlPr>
                      </m:naryPr>
                      <m:sub>
                        <m:r>
                          <m:rPr>
                            <m:brk m:alnAt="7"/>
                          </m:rPr>
                          <a:rPr lang="en-US" altLang="zh-CN" b="0" i="1" dirty="0" smtClean="0">
                            <a:solidFill>
                              <a:schemeClr val="accent1"/>
                            </a:solidFill>
                            <a:latin typeface="Cambria Math" panose="02040503050406030204" pitchFamily="18" charset="0"/>
                            <a:cs typeface="Segoe UI Light" panose="020B0502040204020203" pitchFamily="34" charset="0"/>
                          </a:rPr>
                          <m:t>𝑡</m:t>
                        </m:r>
                        <m:r>
                          <a:rPr lang="en-US" altLang="zh-CN" b="0" i="1" dirty="0" smtClean="0">
                            <a:solidFill>
                              <a:schemeClr val="accent1"/>
                            </a:solidFill>
                            <a:latin typeface="Cambria Math" panose="02040503050406030204" pitchFamily="18" charset="0"/>
                            <a:cs typeface="Segoe UI Light" panose="020B0502040204020203" pitchFamily="34" charset="0"/>
                          </a:rPr>
                          <m:t>𝑖𝑚𝑒</m:t>
                        </m:r>
                      </m:sub>
                      <m:sup/>
                      <m:e>
                        <m:r>
                          <a:rPr lang="en-US" altLang="zh-CN" i="1" dirty="0">
                            <a:solidFill>
                              <a:schemeClr val="accent1"/>
                            </a:solidFill>
                            <a:latin typeface="Cambria Math" panose="02040503050406030204" pitchFamily="18" charset="0"/>
                            <a:cs typeface="Segoe UI Light" panose="020B0502040204020203" pitchFamily="34" charset="0"/>
                          </a:rPr>
                          <m:t>𝑥</m:t>
                        </m:r>
                        <m:r>
                          <a:rPr lang="en-US" altLang="zh-CN" i="1" dirty="0">
                            <a:solidFill>
                              <a:schemeClr val="accent1"/>
                            </a:solidFill>
                            <a:latin typeface="Cambria Math" panose="02040503050406030204" pitchFamily="18" charset="0"/>
                            <a:ea typeface="Cambria Math" panose="02040503050406030204" pitchFamily="18" charset="0"/>
                            <a:cs typeface="Segoe UI Light" panose="020B0502040204020203" pitchFamily="34" charset="0"/>
                          </a:rPr>
                          <m:t>×</m:t>
                        </m:r>
                        <m:r>
                          <a:rPr lang="en-US" altLang="zh-CN" i="1" dirty="0">
                            <a:solidFill>
                              <a:schemeClr val="accent1"/>
                            </a:solidFill>
                            <a:latin typeface="Cambria Math" panose="02040503050406030204" pitchFamily="18" charset="0"/>
                            <a:ea typeface="Cambria Math" panose="02040503050406030204" pitchFamily="18" charset="0"/>
                            <a:cs typeface="Segoe UI Light" panose="020B0502040204020203" pitchFamily="34" charset="0"/>
                          </a:rPr>
                          <m:t>𝑦</m:t>
                        </m:r>
                      </m:e>
                    </m:nary>
                  </m:oMath>
                </a14:m>
                <a:endParaRPr lang="en-US" dirty="0">
                  <a:solidFill>
                    <a:schemeClr val="accent1"/>
                  </a:solidFill>
                  <a:latin typeface="Segoe UI Light" panose="020B0502040204020203" pitchFamily="34" charset="0"/>
                  <a:cs typeface="Segoe UI Light" panose="020B0502040204020203" pitchFamily="34" charset="0"/>
                </a:endParaRPr>
              </a:p>
            </p:txBody>
          </p:sp>
        </mc:Choice>
        <mc:Fallback xmlns="">
          <p:sp>
            <p:nvSpPr>
              <p:cNvPr id="91" name="TextBox 90">
                <a:extLst>
                  <a:ext uri="{FF2B5EF4-FFF2-40B4-BE49-F238E27FC236}">
                    <a16:creationId xmlns:a16="http://schemas.microsoft.com/office/drawing/2014/main" id="{74C075E2-8F6F-4941-94FF-676E69D4E91A}"/>
                  </a:ext>
                </a:extLst>
              </p:cNvPr>
              <p:cNvSpPr txBox="1">
                <a:spLocks noRot="1" noChangeAspect="1" noMove="1" noResize="1" noEditPoints="1" noAdjustHandles="1" noChangeArrowheads="1" noChangeShapeType="1" noTextEdit="1"/>
              </p:cNvSpPr>
              <p:nvPr/>
            </p:nvSpPr>
            <p:spPr>
              <a:xfrm>
                <a:off x="6720160" y="6001744"/>
                <a:ext cx="1593425" cy="646652"/>
              </a:xfrm>
              <a:prstGeom prst="rect">
                <a:avLst/>
              </a:prstGeom>
              <a:blipFill>
                <a:blip r:embed="rId12"/>
                <a:stretch>
                  <a:fillRect l="-11832" t="-25472" r="-3817" b="-106604"/>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9C67DCEC-6343-4E87-A535-F836AC9ED5DB}"/>
              </a:ext>
            </a:extLst>
          </p:cNvPr>
          <p:cNvSpPr/>
          <p:nvPr/>
        </p:nvSpPr>
        <p:spPr>
          <a:xfrm>
            <a:off x="8922878" y="5510557"/>
            <a:ext cx="3269122" cy="707886"/>
          </a:xfrm>
          <a:prstGeom prst="rect">
            <a:avLst/>
          </a:prstGeom>
        </p:spPr>
        <p:txBody>
          <a:bodyPr wrap="square">
            <a:spAutoFit/>
          </a:bodyPr>
          <a:lstStyle/>
          <a:p>
            <a:r>
              <a:rPr lang="en-US" sz="1000" dirty="0">
                <a:solidFill>
                  <a:srgbClr val="222222"/>
                </a:solidFill>
                <a:latin typeface="Segoe UI Light" panose="020B0502040204020203" pitchFamily="34" charset="0"/>
                <a:cs typeface="Segoe UI Light" panose="020B0502040204020203" pitchFamily="34" charset="0"/>
              </a:rPr>
              <a:t>Ryan </a:t>
            </a:r>
            <a:r>
              <a:rPr lang="en-US" sz="1000" dirty="0" err="1">
                <a:solidFill>
                  <a:srgbClr val="222222"/>
                </a:solidFill>
                <a:latin typeface="Segoe UI Light" panose="020B0502040204020203" pitchFamily="34" charset="0"/>
                <a:cs typeface="Segoe UI Light" panose="020B0502040204020203" pitchFamily="34" charset="0"/>
              </a:rPr>
              <a:t>Hamerly</a:t>
            </a:r>
            <a:r>
              <a:rPr lang="en-US" sz="1000" dirty="0">
                <a:solidFill>
                  <a:srgbClr val="222222"/>
                </a:solidFill>
                <a:latin typeface="Segoe UI Light" panose="020B0502040204020203" pitchFamily="34" charset="0"/>
                <a:cs typeface="Segoe UI Light" panose="020B0502040204020203" pitchFamily="34" charset="0"/>
              </a:rPr>
              <a:t>, Liane Bernstein, Alexander </a:t>
            </a:r>
            <a:r>
              <a:rPr lang="en-US" sz="1000" dirty="0" err="1">
                <a:solidFill>
                  <a:srgbClr val="222222"/>
                </a:solidFill>
                <a:latin typeface="Segoe UI Light" panose="020B0502040204020203" pitchFamily="34" charset="0"/>
                <a:cs typeface="Segoe UI Light" panose="020B0502040204020203" pitchFamily="34" charset="0"/>
              </a:rPr>
              <a:t>Sludds</a:t>
            </a:r>
            <a:r>
              <a:rPr lang="en-US" sz="1000" dirty="0">
                <a:solidFill>
                  <a:srgbClr val="222222"/>
                </a:solidFill>
                <a:latin typeface="Segoe UI Light" panose="020B0502040204020203" pitchFamily="34" charset="0"/>
                <a:cs typeface="Segoe UI Light" panose="020B0502040204020203" pitchFamily="34" charset="0"/>
              </a:rPr>
              <a:t>, Marin </a:t>
            </a:r>
            <a:r>
              <a:rPr lang="en-US" sz="1000" dirty="0" err="1">
                <a:solidFill>
                  <a:srgbClr val="222222"/>
                </a:solidFill>
                <a:latin typeface="Segoe UI Light" panose="020B0502040204020203" pitchFamily="34" charset="0"/>
                <a:cs typeface="Segoe UI Light" panose="020B0502040204020203" pitchFamily="34" charset="0"/>
              </a:rPr>
              <a:t>Soljačić</a:t>
            </a:r>
            <a:r>
              <a:rPr lang="en-US" sz="1000" dirty="0">
                <a:solidFill>
                  <a:srgbClr val="222222"/>
                </a:solidFill>
                <a:latin typeface="Segoe UI Light" panose="020B0502040204020203" pitchFamily="34" charset="0"/>
                <a:cs typeface="Segoe UI Light" panose="020B0502040204020203" pitchFamily="34" charset="0"/>
              </a:rPr>
              <a:t>, and Dirk Englund. "Large-scale optical neural networks based on photoelectric multiplication." </a:t>
            </a:r>
            <a:r>
              <a:rPr lang="en-US" sz="1000" i="1" dirty="0">
                <a:solidFill>
                  <a:srgbClr val="222222"/>
                </a:solidFill>
                <a:latin typeface="Segoe UI Light" panose="020B0502040204020203" pitchFamily="34" charset="0"/>
                <a:cs typeface="Segoe UI Light" panose="020B0502040204020203" pitchFamily="34" charset="0"/>
              </a:rPr>
              <a:t>Physical Review X</a:t>
            </a:r>
            <a:r>
              <a:rPr lang="en-US" sz="1000" dirty="0">
                <a:solidFill>
                  <a:srgbClr val="222222"/>
                </a:solidFill>
                <a:latin typeface="Segoe UI Light" panose="020B0502040204020203" pitchFamily="34" charset="0"/>
                <a:cs typeface="Segoe UI Light" panose="020B0502040204020203" pitchFamily="34" charset="0"/>
              </a:rPr>
              <a:t> 9, no. 2 (2019): 021032.</a:t>
            </a:r>
            <a:endParaRPr lang="en-US" sz="1000" dirty="0">
              <a:latin typeface="Segoe UI Light" panose="020B0502040204020203" pitchFamily="34" charset="0"/>
              <a:cs typeface="Segoe UI Light" panose="020B0502040204020203" pitchFamily="34" charset="0"/>
            </a:endParaRP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DC195B77-1A65-44A7-913A-76E885805A31}"/>
                  </a:ext>
                </a:extLst>
              </p:cNvPr>
              <p:cNvSpPr txBox="1"/>
              <p:nvPr/>
            </p:nvSpPr>
            <p:spPr>
              <a:xfrm>
                <a:off x="5909517" y="1984151"/>
                <a:ext cx="5634783" cy="201625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Add one extra MOD (modulator) to achieve optical matrix multiplication.</a:t>
                </a:r>
              </a:p>
              <a:p>
                <a:pPr marL="285750" indent="-285750">
                  <a:spcAft>
                    <a:spcPts val="600"/>
                  </a:spcAft>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The time-domain integration </a:t>
                </a:r>
                <a14:m>
                  <m:oMath xmlns:m="http://schemas.openxmlformats.org/officeDocument/2006/math">
                    <m:nary>
                      <m:naryPr>
                        <m:chr m:val="∑"/>
                        <m:supHide m:val="on"/>
                        <m:ctrlPr>
                          <a:rPr lang="en-US" altLang="zh-CN" sz="2400" i="1" dirty="0" smtClean="0">
                            <a:solidFill>
                              <a:schemeClr val="tx1"/>
                            </a:solidFill>
                            <a:latin typeface="Cambria Math" panose="02040503050406030204" pitchFamily="18" charset="0"/>
                            <a:cs typeface="Segoe UI Light" panose="020B0502040204020203" pitchFamily="34" charset="0"/>
                          </a:rPr>
                        </m:ctrlPr>
                      </m:naryPr>
                      <m:sub>
                        <m:r>
                          <m:rPr>
                            <m:brk m:alnAt="7"/>
                          </m:rPr>
                          <a:rPr lang="en-US" altLang="zh-CN" sz="2400" i="1" dirty="0">
                            <a:solidFill>
                              <a:schemeClr val="tx1"/>
                            </a:solidFill>
                            <a:latin typeface="Cambria Math" panose="02040503050406030204" pitchFamily="18" charset="0"/>
                            <a:cs typeface="Segoe UI Light" panose="020B0502040204020203" pitchFamily="34" charset="0"/>
                          </a:rPr>
                          <m:t>𝑡</m:t>
                        </m:r>
                        <m:r>
                          <a:rPr lang="en-US" altLang="zh-CN" sz="2400" i="1" dirty="0">
                            <a:solidFill>
                              <a:schemeClr val="tx1"/>
                            </a:solidFill>
                            <a:latin typeface="Cambria Math" panose="02040503050406030204" pitchFamily="18" charset="0"/>
                            <a:cs typeface="Segoe UI Light" panose="020B0502040204020203" pitchFamily="34" charset="0"/>
                          </a:rPr>
                          <m:t>𝑖𝑚𝑒</m:t>
                        </m:r>
                      </m:sub>
                      <m:sup/>
                      <m:e>
                        <m:r>
                          <a:rPr lang="en-US" altLang="zh-CN" sz="2400" i="1" dirty="0">
                            <a:solidFill>
                              <a:schemeClr val="tx1"/>
                            </a:solidFill>
                            <a:latin typeface="Cambria Math" panose="02040503050406030204" pitchFamily="18" charset="0"/>
                            <a:cs typeface="Segoe UI Light" panose="020B0502040204020203" pitchFamily="34" charset="0"/>
                          </a:rPr>
                          <m:t>𝑥</m:t>
                        </m:r>
                        <m:r>
                          <a:rPr lang="en-US" altLang="zh-CN" sz="2400" i="1" dirty="0">
                            <a:solidFill>
                              <a:schemeClr val="tx1"/>
                            </a:solidFill>
                            <a:latin typeface="Cambria Math" panose="02040503050406030204" pitchFamily="18" charset="0"/>
                            <a:ea typeface="Cambria Math" panose="02040503050406030204" pitchFamily="18" charset="0"/>
                            <a:cs typeface="Segoe UI Light" panose="020B0502040204020203" pitchFamily="34" charset="0"/>
                          </a:rPr>
                          <m:t>×</m:t>
                        </m:r>
                        <m:r>
                          <a:rPr lang="en-US" altLang="zh-CN" sz="2400" i="1" dirty="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𝑦</m:t>
                        </m:r>
                      </m:e>
                    </m:nary>
                  </m:oMath>
                </a14:m>
                <a:r>
                  <a:rPr lang="en-US" sz="2400" dirty="0">
                    <a:latin typeface="Segoe UI Light" panose="020B0502040204020203" pitchFamily="34" charset="0"/>
                    <a:cs typeface="Segoe UI Light" panose="020B0502040204020203" pitchFamily="34" charset="0"/>
                  </a:rPr>
                  <a:t> is achieved by increasing the PD detection time window.</a:t>
                </a:r>
              </a:p>
            </p:txBody>
          </p:sp>
        </mc:Choice>
        <mc:Fallback xmlns="">
          <p:sp>
            <p:nvSpPr>
              <p:cNvPr id="93" name="TextBox 92">
                <a:extLst>
                  <a:ext uri="{FF2B5EF4-FFF2-40B4-BE49-F238E27FC236}">
                    <a16:creationId xmlns:a16="http://schemas.microsoft.com/office/drawing/2014/main" id="{DC195B77-1A65-44A7-913A-76E885805A31}"/>
                  </a:ext>
                </a:extLst>
              </p:cNvPr>
              <p:cNvSpPr txBox="1">
                <a:spLocks noRot="1" noChangeAspect="1" noMove="1" noResize="1" noEditPoints="1" noAdjustHandles="1" noChangeArrowheads="1" noChangeShapeType="1" noTextEdit="1"/>
              </p:cNvSpPr>
              <p:nvPr/>
            </p:nvSpPr>
            <p:spPr>
              <a:xfrm>
                <a:off x="5909517" y="1984151"/>
                <a:ext cx="5634783" cy="2016258"/>
              </a:xfrm>
              <a:prstGeom prst="rect">
                <a:avLst/>
              </a:prstGeom>
              <a:blipFill>
                <a:blip r:embed="rId13"/>
                <a:stretch>
                  <a:fillRect l="-3243" t="-2115" b="-25982"/>
                </a:stretch>
              </a:blipFill>
            </p:spPr>
            <p:txBody>
              <a:bodyPr/>
              <a:lstStyle/>
              <a:p>
                <a:r>
                  <a:rPr lang="en-US">
                    <a:noFill/>
                  </a:rPr>
                  <a:t> </a:t>
                </a:r>
              </a:p>
            </p:txBody>
          </p:sp>
        </mc:Fallback>
      </mc:AlternateContent>
    </p:spTree>
    <p:extLst>
      <p:ext uri="{BB962C8B-B14F-4D97-AF65-F5344CB8AC3E}">
        <p14:creationId xmlns:p14="http://schemas.microsoft.com/office/powerpoint/2010/main" val="286021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70"/>
                                        </p:tgtEl>
                                      </p:cBhvr>
                                    </p:animEffect>
                                    <p:set>
                                      <p:cBhvr>
                                        <p:cTn id="24" dur="1" fill="hold">
                                          <p:stCondLst>
                                            <p:cond delay="499"/>
                                          </p:stCondLst>
                                        </p:cTn>
                                        <p:tgtEl>
                                          <p:spTgt spid="70"/>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49"/>
                                        </p:tgtEl>
                                      </p:cBhvr>
                                    </p:animEffect>
                                    <p:set>
                                      <p:cBhvr>
                                        <p:cTn id="27" dur="1" fill="hold">
                                          <p:stCondLst>
                                            <p:cond delay="499"/>
                                          </p:stCondLst>
                                        </p:cTn>
                                        <p:tgtEl>
                                          <p:spTgt spid="49"/>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 grpId="0" animBg="1"/>
      <p:bldP spid="45" grpId="0"/>
      <p:bldP spid="70" grpId="0"/>
      <p:bldP spid="49" grpId="0"/>
      <p:bldP spid="8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7DF8-095C-1547-BE00-413085AAD016}"/>
              </a:ext>
            </a:extLst>
          </p:cNvPr>
          <p:cNvSpPr>
            <a:spLocks noGrp="1"/>
          </p:cNvSpPr>
          <p:nvPr>
            <p:ph type="title"/>
          </p:nvPr>
        </p:nvSpPr>
        <p:spPr>
          <a:xfrm>
            <a:off x="419100" y="286713"/>
            <a:ext cx="11772900" cy="1325563"/>
          </a:xfrm>
        </p:spPr>
        <p:txBody>
          <a:bodyPr>
            <a:normAutofit/>
          </a:bodyPr>
          <a:lstStyle/>
          <a:p>
            <a:r>
              <a:rPr lang="en-US" sz="4200" b="1" dirty="0">
                <a:latin typeface="Segoe UI Light" panose="020B0502040204020203" pitchFamily="34" charset="0"/>
                <a:cs typeface="Segoe UI Light" panose="020B0502040204020203" pitchFamily="34" charset="0"/>
              </a:rPr>
              <a:t>Our proposal: use Optical Neural Networks (ONNs)</a:t>
            </a:r>
          </a:p>
        </p:txBody>
      </p:sp>
      <p:sp>
        <p:nvSpPr>
          <p:cNvPr id="4" name="Slide Number Placeholder 3">
            <a:extLst>
              <a:ext uri="{FF2B5EF4-FFF2-40B4-BE49-F238E27FC236}">
                <a16:creationId xmlns:a16="http://schemas.microsoft.com/office/drawing/2014/main" id="{C5E315B1-7FB8-B34E-8E04-6CDDBA292CED}"/>
              </a:ext>
            </a:extLst>
          </p:cNvPr>
          <p:cNvSpPr>
            <a:spLocks noGrp="1"/>
          </p:cNvSpPr>
          <p:nvPr>
            <p:ph type="sldNum" sz="quarter" idx="12"/>
          </p:nvPr>
        </p:nvSpPr>
        <p:spPr/>
        <p:txBody>
          <a:bodyPr/>
          <a:lstStyle/>
          <a:p>
            <a:fld id="{F6CE2AD5-A7E3-4F48-855E-5E0BE41D1A1A}" type="slidenum">
              <a:rPr lang="en-US" smtClean="0">
                <a:latin typeface="Segoe UI Light" panose="020B0502040204020203" pitchFamily="34" charset="0"/>
                <a:cs typeface="Segoe UI Light" panose="020B0502040204020203" pitchFamily="34" charset="0"/>
              </a:rPr>
              <a:t>11</a:t>
            </a:fld>
            <a:endParaRPr lang="en-US">
              <a:latin typeface="Segoe UI Light" panose="020B0502040204020203" pitchFamily="34" charset="0"/>
              <a:cs typeface="Segoe UI Light" panose="020B0502040204020203" pitchFamily="34" charset="0"/>
            </a:endParaRPr>
          </a:p>
        </p:txBody>
      </p:sp>
      <p:grpSp>
        <p:nvGrpSpPr>
          <p:cNvPr id="5" name="Group 4">
            <a:extLst>
              <a:ext uri="{FF2B5EF4-FFF2-40B4-BE49-F238E27FC236}">
                <a16:creationId xmlns:a16="http://schemas.microsoft.com/office/drawing/2014/main" id="{FD9F3273-2511-F44B-9278-9BA7CB7DF135}"/>
              </a:ext>
            </a:extLst>
          </p:cNvPr>
          <p:cNvGrpSpPr/>
          <p:nvPr/>
        </p:nvGrpSpPr>
        <p:grpSpPr>
          <a:xfrm>
            <a:off x="5701688" y="1444886"/>
            <a:ext cx="5015992" cy="2698175"/>
            <a:chOff x="5378439" y="1195156"/>
            <a:chExt cx="5584182" cy="2920261"/>
          </a:xfrm>
        </p:grpSpPr>
        <p:sp>
          <p:nvSpPr>
            <p:cNvPr id="6" name="Parallelogram 5">
              <a:extLst>
                <a:ext uri="{FF2B5EF4-FFF2-40B4-BE49-F238E27FC236}">
                  <a16:creationId xmlns:a16="http://schemas.microsoft.com/office/drawing/2014/main" id="{C296A6CA-64ED-CE48-A53E-1431BA04D7D9}"/>
                </a:ext>
              </a:extLst>
            </p:cNvPr>
            <p:cNvSpPr/>
            <p:nvPr/>
          </p:nvSpPr>
          <p:spPr>
            <a:xfrm>
              <a:off x="6587335" y="2270760"/>
              <a:ext cx="4148390" cy="1624930"/>
            </a:xfrm>
            <a:prstGeom prst="parallelogram">
              <a:avLst>
                <a:gd name="adj" fmla="val 6001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
          <p:nvSpPr>
            <p:cNvPr id="7" name="Freeform: Shape 12">
              <a:extLst>
                <a:ext uri="{FF2B5EF4-FFF2-40B4-BE49-F238E27FC236}">
                  <a16:creationId xmlns:a16="http://schemas.microsoft.com/office/drawing/2014/main" id="{A608AF61-1143-D542-968D-8A60DA27B030}"/>
                </a:ext>
              </a:extLst>
            </p:cNvPr>
            <p:cNvSpPr/>
            <p:nvPr/>
          </p:nvSpPr>
          <p:spPr>
            <a:xfrm>
              <a:off x="7071798" y="2116959"/>
              <a:ext cx="417056" cy="1088117"/>
            </a:xfrm>
            <a:custGeom>
              <a:avLst/>
              <a:gdLst>
                <a:gd name="connsiteX0" fmla="*/ 16054 w 687566"/>
                <a:gd name="connsiteY0" fmla="*/ 1605680 h 1605680"/>
                <a:gd name="connsiteX1" fmla="*/ 6529 w 687566"/>
                <a:gd name="connsiteY1" fmla="*/ 738905 h 1605680"/>
                <a:gd name="connsiteX2" fmla="*/ 101779 w 687566"/>
                <a:gd name="connsiteY2" fmla="*/ 1486617 h 1605680"/>
                <a:gd name="connsiteX3" fmla="*/ 77966 w 687566"/>
                <a:gd name="connsiteY3" fmla="*/ 643655 h 1605680"/>
                <a:gd name="connsiteX4" fmla="*/ 177979 w 687566"/>
                <a:gd name="connsiteY4" fmla="*/ 1386605 h 1605680"/>
                <a:gd name="connsiteX5" fmla="*/ 135116 w 687566"/>
                <a:gd name="connsiteY5" fmla="*/ 562692 h 1605680"/>
                <a:gd name="connsiteX6" fmla="*/ 254179 w 687566"/>
                <a:gd name="connsiteY6" fmla="*/ 1262780 h 1605680"/>
                <a:gd name="connsiteX7" fmla="*/ 192266 w 687566"/>
                <a:gd name="connsiteY7" fmla="*/ 476967 h 1605680"/>
                <a:gd name="connsiteX8" fmla="*/ 325616 w 687566"/>
                <a:gd name="connsiteY8" fmla="*/ 1158005 h 1605680"/>
                <a:gd name="connsiteX9" fmla="*/ 254179 w 687566"/>
                <a:gd name="connsiteY9" fmla="*/ 381717 h 1605680"/>
                <a:gd name="connsiteX10" fmla="*/ 397054 w 687566"/>
                <a:gd name="connsiteY10" fmla="*/ 1038942 h 1605680"/>
                <a:gd name="connsiteX11" fmla="*/ 320854 w 687566"/>
                <a:gd name="connsiteY11" fmla="*/ 291230 h 1605680"/>
                <a:gd name="connsiteX12" fmla="*/ 468491 w 687566"/>
                <a:gd name="connsiteY12" fmla="*/ 919880 h 1605680"/>
                <a:gd name="connsiteX13" fmla="*/ 378004 w 687566"/>
                <a:gd name="connsiteY13" fmla="*/ 191217 h 1605680"/>
                <a:gd name="connsiteX14" fmla="*/ 549454 w 687566"/>
                <a:gd name="connsiteY14" fmla="*/ 815105 h 1605680"/>
                <a:gd name="connsiteX15" fmla="*/ 449441 w 687566"/>
                <a:gd name="connsiteY15" fmla="*/ 100730 h 1605680"/>
                <a:gd name="connsiteX16" fmla="*/ 616129 w 687566"/>
                <a:gd name="connsiteY16" fmla="*/ 696042 h 1605680"/>
                <a:gd name="connsiteX17" fmla="*/ 516116 w 687566"/>
                <a:gd name="connsiteY17" fmla="*/ 717 h 1605680"/>
                <a:gd name="connsiteX18" fmla="*/ 687566 w 687566"/>
                <a:gd name="connsiteY18" fmla="*/ 591267 h 160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7566" h="1605680">
                  <a:moveTo>
                    <a:pt x="16054" y="1605680"/>
                  </a:moveTo>
                  <a:cubicBezTo>
                    <a:pt x="4148" y="1182214"/>
                    <a:pt x="-7758" y="758749"/>
                    <a:pt x="6529" y="738905"/>
                  </a:cubicBezTo>
                  <a:cubicBezTo>
                    <a:pt x="20816" y="719061"/>
                    <a:pt x="89873" y="1502492"/>
                    <a:pt x="101779" y="1486617"/>
                  </a:cubicBezTo>
                  <a:cubicBezTo>
                    <a:pt x="113685" y="1470742"/>
                    <a:pt x="65266" y="660324"/>
                    <a:pt x="77966" y="643655"/>
                  </a:cubicBezTo>
                  <a:cubicBezTo>
                    <a:pt x="90666" y="626986"/>
                    <a:pt x="168454" y="1400099"/>
                    <a:pt x="177979" y="1386605"/>
                  </a:cubicBezTo>
                  <a:cubicBezTo>
                    <a:pt x="187504" y="1373111"/>
                    <a:pt x="122416" y="583329"/>
                    <a:pt x="135116" y="562692"/>
                  </a:cubicBezTo>
                  <a:cubicBezTo>
                    <a:pt x="147816" y="542055"/>
                    <a:pt x="244654" y="1277067"/>
                    <a:pt x="254179" y="1262780"/>
                  </a:cubicBezTo>
                  <a:cubicBezTo>
                    <a:pt x="263704" y="1248493"/>
                    <a:pt x="180360" y="494429"/>
                    <a:pt x="192266" y="476967"/>
                  </a:cubicBezTo>
                  <a:cubicBezTo>
                    <a:pt x="204172" y="459505"/>
                    <a:pt x="315297" y="1173880"/>
                    <a:pt x="325616" y="1158005"/>
                  </a:cubicBezTo>
                  <a:cubicBezTo>
                    <a:pt x="335935" y="1142130"/>
                    <a:pt x="242273" y="401561"/>
                    <a:pt x="254179" y="381717"/>
                  </a:cubicBezTo>
                  <a:cubicBezTo>
                    <a:pt x="266085" y="361873"/>
                    <a:pt x="385941" y="1054023"/>
                    <a:pt x="397054" y="1038942"/>
                  </a:cubicBezTo>
                  <a:cubicBezTo>
                    <a:pt x="408167" y="1023861"/>
                    <a:pt x="308948" y="311074"/>
                    <a:pt x="320854" y="291230"/>
                  </a:cubicBezTo>
                  <a:cubicBezTo>
                    <a:pt x="332760" y="271386"/>
                    <a:pt x="458966" y="936549"/>
                    <a:pt x="468491" y="919880"/>
                  </a:cubicBezTo>
                  <a:cubicBezTo>
                    <a:pt x="478016" y="903211"/>
                    <a:pt x="364510" y="208679"/>
                    <a:pt x="378004" y="191217"/>
                  </a:cubicBezTo>
                  <a:cubicBezTo>
                    <a:pt x="391498" y="173755"/>
                    <a:pt x="537548" y="830186"/>
                    <a:pt x="549454" y="815105"/>
                  </a:cubicBezTo>
                  <a:cubicBezTo>
                    <a:pt x="561360" y="800024"/>
                    <a:pt x="438329" y="120574"/>
                    <a:pt x="449441" y="100730"/>
                  </a:cubicBezTo>
                  <a:cubicBezTo>
                    <a:pt x="460553" y="80886"/>
                    <a:pt x="605017" y="712711"/>
                    <a:pt x="616129" y="696042"/>
                  </a:cubicBezTo>
                  <a:cubicBezTo>
                    <a:pt x="627241" y="679373"/>
                    <a:pt x="504210" y="18179"/>
                    <a:pt x="516116" y="717"/>
                  </a:cubicBezTo>
                  <a:cubicBezTo>
                    <a:pt x="528022" y="-16745"/>
                    <a:pt x="607794" y="287261"/>
                    <a:pt x="687566" y="591267"/>
                  </a:cubicBezTo>
                </a:path>
              </a:pathLst>
            </a:custGeom>
            <a:noFill/>
            <a:ln w="19050">
              <a:gradFill flip="none" rotWithShape="1">
                <a:gsLst>
                  <a:gs pos="0">
                    <a:srgbClr val="C00000"/>
                  </a:gs>
                  <a:gs pos="28000">
                    <a:srgbClr val="FFC000"/>
                  </a:gs>
                  <a:gs pos="40000">
                    <a:srgbClr val="92D050"/>
                  </a:gs>
                  <a:gs pos="55000">
                    <a:srgbClr val="49C050"/>
                  </a:gs>
                  <a:gs pos="85000">
                    <a:srgbClr val="0070C0"/>
                  </a:gs>
                  <a:gs pos="70000">
                    <a:srgbClr val="00B0F0"/>
                  </a:gs>
                  <a:gs pos="98000">
                    <a:srgbClr val="7030A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grpSp>
          <p:nvGrpSpPr>
            <p:cNvPr id="8" name="Group 7">
              <a:extLst>
                <a:ext uri="{FF2B5EF4-FFF2-40B4-BE49-F238E27FC236}">
                  <a16:creationId xmlns:a16="http://schemas.microsoft.com/office/drawing/2014/main" id="{FC04357F-45CE-1543-B7D8-447A926735F3}"/>
                </a:ext>
              </a:extLst>
            </p:cNvPr>
            <p:cNvGrpSpPr/>
            <p:nvPr/>
          </p:nvGrpSpPr>
          <p:grpSpPr>
            <a:xfrm>
              <a:off x="7205269" y="2508684"/>
              <a:ext cx="945750" cy="875968"/>
              <a:chOff x="7205269" y="2508684"/>
              <a:chExt cx="945750" cy="875968"/>
            </a:xfrm>
          </p:grpSpPr>
          <p:sp>
            <p:nvSpPr>
              <p:cNvPr id="46" name="Parallelogram 45">
                <a:extLst>
                  <a:ext uri="{FF2B5EF4-FFF2-40B4-BE49-F238E27FC236}">
                    <a16:creationId xmlns:a16="http://schemas.microsoft.com/office/drawing/2014/main" id="{D5C3CD75-E26B-EA41-BD71-754286227F57}"/>
                  </a:ext>
                </a:extLst>
              </p:cNvPr>
              <p:cNvSpPr/>
              <p:nvPr/>
            </p:nvSpPr>
            <p:spPr>
              <a:xfrm>
                <a:off x="7659425" y="2508684"/>
                <a:ext cx="491594" cy="86086"/>
              </a:xfrm>
              <a:prstGeom prst="parallelogram">
                <a:avLst>
                  <a:gd name="adj" fmla="val 6565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
            <p:nvSpPr>
              <p:cNvPr id="47" name="Parallelogram 46">
                <a:extLst>
                  <a:ext uri="{FF2B5EF4-FFF2-40B4-BE49-F238E27FC236}">
                    <a16:creationId xmlns:a16="http://schemas.microsoft.com/office/drawing/2014/main" id="{D7981625-3899-E949-93A1-CCDE97C890AE}"/>
                  </a:ext>
                </a:extLst>
              </p:cNvPr>
              <p:cNvSpPr/>
              <p:nvPr/>
            </p:nvSpPr>
            <p:spPr>
              <a:xfrm>
                <a:off x="7566028" y="2666801"/>
                <a:ext cx="491594" cy="86086"/>
              </a:xfrm>
              <a:prstGeom prst="parallelogram">
                <a:avLst>
                  <a:gd name="adj" fmla="val 6565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
            <p:nvSpPr>
              <p:cNvPr id="48" name="Parallelogram 47">
                <a:extLst>
                  <a:ext uri="{FF2B5EF4-FFF2-40B4-BE49-F238E27FC236}">
                    <a16:creationId xmlns:a16="http://schemas.microsoft.com/office/drawing/2014/main" id="{0F6369BD-5BAF-E440-89E6-4BFB47309B00}"/>
                  </a:ext>
                </a:extLst>
              </p:cNvPr>
              <p:cNvSpPr/>
              <p:nvPr/>
            </p:nvSpPr>
            <p:spPr>
              <a:xfrm>
                <a:off x="7472631" y="2819201"/>
                <a:ext cx="491594" cy="86086"/>
              </a:xfrm>
              <a:prstGeom prst="parallelogram">
                <a:avLst>
                  <a:gd name="adj" fmla="val 6565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
            <p:nvSpPr>
              <p:cNvPr id="49" name="Parallelogram 48">
                <a:extLst>
                  <a:ext uri="{FF2B5EF4-FFF2-40B4-BE49-F238E27FC236}">
                    <a16:creationId xmlns:a16="http://schemas.microsoft.com/office/drawing/2014/main" id="{C807DDBD-B57B-BB40-8625-DCA4050D14F5}"/>
                  </a:ext>
                </a:extLst>
              </p:cNvPr>
              <p:cNvSpPr/>
              <p:nvPr/>
            </p:nvSpPr>
            <p:spPr>
              <a:xfrm>
                <a:off x="7391062" y="2982331"/>
                <a:ext cx="491594" cy="86086"/>
              </a:xfrm>
              <a:prstGeom prst="parallelogram">
                <a:avLst>
                  <a:gd name="adj" fmla="val 6565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
            <p:nvSpPr>
              <p:cNvPr id="50" name="Parallelogram 49">
                <a:extLst>
                  <a:ext uri="{FF2B5EF4-FFF2-40B4-BE49-F238E27FC236}">
                    <a16:creationId xmlns:a16="http://schemas.microsoft.com/office/drawing/2014/main" id="{078BA245-3B13-B049-8AC0-F337394EB256}"/>
                  </a:ext>
                </a:extLst>
              </p:cNvPr>
              <p:cNvSpPr/>
              <p:nvPr/>
            </p:nvSpPr>
            <p:spPr>
              <a:xfrm>
                <a:off x="7298666" y="3140449"/>
                <a:ext cx="491594" cy="86086"/>
              </a:xfrm>
              <a:prstGeom prst="parallelogram">
                <a:avLst>
                  <a:gd name="adj" fmla="val 6565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
            <p:nvSpPr>
              <p:cNvPr id="51" name="Parallelogram 50">
                <a:extLst>
                  <a:ext uri="{FF2B5EF4-FFF2-40B4-BE49-F238E27FC236}">
                    <a16:creationId xmlns:a16="http://schemas.microsoft.com/office/drawing/2014/main" id="{DD4A58FD-72DE-B547-98DD-F7A2F5A60AB9}"/>
                  </a:ext>
                </a:extLst>
              </p:cNvPr>
              <p:cNvSpPr/>
              <p:nvPr/>
            </p:nvSpPr>
            <p:spPr>
              <a:xfrm>
                <a:off x="7205269" y="3298566"/>
                <a:ext cx="491594" cy="86086"/>
              </a:xfrm>
              <a:prstGeom prst="parallelogram">
                <a:avLst>
                  <a:gd name="adj" fmla="val 6565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grpSp>
        <p:sp>
          <p:nvSpPr>
            <p:cNvPr id="9" name="Parallelogram 8">
              <a:extLst>
                <a:ext uri="{FF2B5EF4-FFF2-40B4-BE49-F238E27FC236}">
                  <a16:creationId xmlns:a16="http://schemas.microsoft.com/office/drawing/2014/main" id="{690837F9-F9F7-EB4D-ADE3-2560B846D6FB}"/>
                </a:ext>
              </a:extLst>
            </p:cNvPr>
            <p:cNvSpPr/>
            <p:nvPr/>
          </p:nvSpPr>
          <p:spPr>
            <a:xfrm>
              <a:off x="9200101" y="2947055"/>
              <a:ext cx="491594" cy="116385"/>
            </a:xfrm>
            <a:prstGeom prst="parallelogram">
              <a:avLst>
                <a:gd name="adj" fmla="val 65655"/>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cxnSp>
          <p:nvCxnSpPr>
            <p:cNvPr id="10" name="Straight Connector 9">
              <a:extLst>
                <a:ext uri="{FF2B5EF4-FFF2-40B4-BE49-F238E27FC236}">
                  <a16:creationId xmlns:a16="http://schemas.microsoft.com/office/drawing/2014/main" id="{15CD3E09-F4A4-3445-9296-12F2365D4E09}"/>
                </a:ext>
              </a:extLst>
            </p:cNvPr>
            <p:cNvCxnSpPr>
              <a:cxnSpLocks/>
              <a:stCxn id="46" idx="2"/>
            </p:cNvCxnSpPr>
            <p:nvPr/>
          </p:nvCxnSpPr>
          <p:spPr>
            <a:xfrm>
              <a:off x="8122759" y="2551727"/>
              <a:ext cx="2131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4E6D4F0-2F7E-5B48-A02B-7FB72DBC0D38}"/>
                </a:ext>
              </a:extLst>
            </p:cNvPr>
            <p:cNvCxnSpPr>
              <a:cxnSpLocks/>
              <a:stCxn id="47" idx="2"/>
            </p:cNvCxnSpPr>
            <p:nvPr/>
          </p:nvCxnSpPr>
          <p:spPr>
            <a:xfrm>
              <a:off x="8029362" y="2709844"/>
              <a:ext cx="244421"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5CC86C7-61EB-9447-9158-5CA18AF4397E}"/>
                </a:ext>
              </a:extLst>
            </p:cNvPr>
            <p:cNvCxnSpPr>
              <a:cxnSpLocks/>
            </p:cNvCxnSpPr>
            <p:nvPr/>
          </p:nvCxnSpPr>
          <p:spPr>
            <a:xfrm flipV="1">
              <a:off x="7932713" y="2862244"/>
              <a:ext cx="258787" cy="474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014A418-D987-8E43-B3F4-2DFD614E6042}"/>
                </a:ext>
              </a:extLst>
            </p:cNvPr>
            <p:cNvCxnSpPr>
              <a:cxnSpLocks/>
            </p:cNvCxnSpPr>
            <p:nvPr/>
          </p:nvCxnSpPr>
          <p:spPr>
            <a:xfrm>
              <a:off x="7853497" y="3019657"/>
              <a:ext cx="239578"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0B6023-0267-5F4C-BC9E-F022A7B6DFD4}"/>
                </a:ext>
              </a:extLst>
            </p:cNvPr>
            <p:cNvCxnSpPr>
              <a:cxnSpLocks/>
            </p:cNvCxnSpPr>
            <p:nvPr/>
          </p:nvCxnSpPr>
          <p:spPr>
            <a:xfrm flipV="1">
              <a:off x="7760415" y="3183492"/>
              <a:ext cx="268947" cy="233"/>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656A9BE-CBEE-B44E-BF22-58AA35EB4912}"/>
                </a:ext>
              </a:extLst>
            </p:cNvPr>
            <p:cNvCxnSpPr>
              <a:cxnSpLocks/>
            </p:cNvCxnSpPr>
            <p:nvPr/>
          </p:nvCxnSpPr>
          <p:spPr>
            <a:xfrm>
              <a:off x="7669502" y="3335892"/>
              <a:ext cx="213154"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53B432B-42BD-4049-99D0-06616E5B879C}"/>
                </a:ext>
              </a:extLst>
            </p:cNvPr>
            <p:cNvSpPr txBox="1"/>
            <p:nvPr/>
          </p:nvSpPr>
          <p:spPr>
            <a:xfrm>
              <a:off x="5378439" y="1955759"/>
              <a:ext cx="1809925" cy="699530"/>
            </a:xfrm>
            <a:prstGeom prst="rect">
              <a:avLst/>
            </a:prstGeom>
            <a:noFill/>
          </p:spPr>
          <p:txBody>
            <a:bodyPr wrap="none" rtlCol="0">
              <a:spAutoFit/>
            </a:bodyPr>
            <a:lstStyle/>
            <a:p>
              <a:pPr algn="r"/>
              <a:r>
                <a:rPr lang="en-US" dirty="0">
                  <a:latin typeface="Segoe UI Light" panose="020B0502040204020203" pitchFamily="34" charset="0"/>
                  <a:cs typeface="Segoe UI Light" panose="020B0502040204020203" pitchFamily="34" charset="0"/>
                </a:rPr>
                <a:t>Laser source </a:t>
              </a:r>
            </a:p>
            <a:p>
              <a:pPr algn="r"/>
              <a:r>
                <a:rPr lang="en-US" dirty="0">
                  <a:latin typeface="Segoe UI Light" panose="020B0502040204020203" pitchFamily="34" charset="0"/>
                  <a:cs typeface="Segoe UI Light" panose="020B0502040204020203" pitchFamily="34" charset="0"/>
                </a:rPr>
                <a:t>@100 channels</a:t>
              </a:r>
            </a:p>
          </p:txBody>
        </p:sp>
        <p:sp>
          <p:nvSpPr>
            <p:cNvPr id="17" name="Left Brace 16">
              <a:extLst>
                <a:ext uri="{FF2B5EF4-FFF2-40B4-BE49-F238E27FC236}">
                  <a16:creationId xmlns:a16="http://schemas.microsoft.com/office/drawing/2014/main" id="{0E9B4BA1-5478-5943-BFD3-1457A1237F57}"/>
                </a:ext>
              </a:extLst>
            </p:cNvPr>
            <p:cNvSpPr/>
            <p:nvPr/>
          </p:nvSpPr>
          <p:spPr>
            <a:xfrm rot="1820378">
              <a:off x="7392493" y="2461159"/>
              <a:ext cx="79838" cy="905014"/>
            </a:xfrm>
            <a:prstGeom prst="leftBrace">
              <a:avLst>
                <a:gd name="adj1" fmla="val 73886"/>
                <a:gd name="adj2" fmla="val 50000"/>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8" name="TextBox 17">
              <a:extLst>
                <a:ext uri="{FF2B5EF4-FFF2-40B4-BE49-F238E27FC236}">
                  <a16:creationId xmlns:a16="http://schemas.microsoft.com/office/drawing/2014/main" id="{F4C890D2-CD24-FD42-94E7-D66E189D6992}"/>
                </a:ext>
              </a:extLst>
            </p:cNvPr>
            <p:cNvSpPr txBox="1"/>
            <p:nvPr/>
          </p:nvSpPr>
          <p:spPr>
            <a:xfrm>
              <a:off x="6679451" y="3514585"/>
              <a:ext cx="2943136" cy="3997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Modulator array @10GHz</a:t>
              </a:r>
            </a:p>
          </p:txBody>
        </p:sp>
        <p:sp>
          <p:nvSpPr>
            <p:cNvPr id="19" name="TextBox 18">
              <a:extLst>
                <a:ext uri="{FF2B5EF4-FFF2-40B4-BE49-F238E27FC236}">
                  <a16:creationId xmlns:a16="http://schemas.microsoft.com/office/drawing/2014/main" id="{C8212029-21C5-0B48-9BFA-50F4BFA20B43}"/>
                </a:ext>
              </a:extLst>
            </p:cNvPr>
            <p:cNvSpPr txBox="1"/>
            <p:nvPr/>
          </p:nvSpPr>
          <p:spPr>
            <a:xfrm rot="18033664">
              <a:off x="9296906" y="2449703"/>
              <a:ext cx="2920261" cy="411168"/>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Photodetector (PD) array</a:t>
              </a:r>
            </a:p>
          </p:txBody>
        </p:sp>
        <p:sp>
          <p:nvSpPr>
            <p:cNvPr id="20" name="Left Brace 19">
              <a:extLst>
                <a:ext uri="{FF2B5EF4-FFF2-40B4-BE49-F238E27FC236}">
                  <a16:creationId xmlns:a16="http://schemas.microsoft.com/office/drawing/2014/main" id="{2B71A72A-2670-754E-965C-BC031D36266D}"/>
                </a:ext>
              </a:extLst>
            </p:cNvPr>
            <p:cNvSpPr/>
            <p:nvPr/>
          </p:nvSpPr>
          <p:spPr>
            <a:xfrm rot="12589993">
              <a:off x="8099494" y="2511337"/>
              <a:ext cx="79838" cy="905014"/>
            </a:xfrm>
            <a:prstGeom prst="leftBrace">
              <a:avLst>
                <a:gd name="adj1" fmla="val 73886"/>
                <a:gd name="adj2" fmla="val 50000"/>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21" name="Parallelogram 20">
              <a:extLst>
                <a:ext uri="{FF2B5EF4-FFF2-40B4-BE49-F238E27FC236}">
                  <a16:creationId xmlns:a16="http://schemas.microsoft.com/office/drawing/2014/main" id="{B763FF91-565F-A54C-AE52-72872ECC5FE3}"/>
                </a:ext>
              </a:extLst>
            </p:cNvPr>
            <p:cNvSpPr/>
            <p:nvPr/>
          </p:nvSpPr>
          <p:spPr>
            <a:xfrm>
              <a:off x="8309943" y="2964651"/>
              <a:ext cx="491594" cy="86086"/>
            </a:xfrm>
            <a:prstGeom prst="parallelogram">
              <a:avLst>
                <a:gd name="adj" fmla="val 6565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cxnSp>
          <p:nvCxnSpPr>
            <p:cNvPr id="22" name="Straight Connector 21">
              <a:extLst>
                <a:ext uri="{FF2B5EF4-FFF2-40B4-BE49-F238E27FC236}">
                  <a16:creationId xmlns:a16="http://schemas.microsoft.com/office/drawing/2014/main" id="{96C6AFDB-F3FE-3043-82BC-6A5286BF6327}"/>
                </a:ext>
              </a:extLst>
            </p:cNvPr>
            <p:cNvCxnSpPr>
              <a:cxnSpLocks/>
            </p:cNvCxnSpPr>
            <p:nvPr/>
          </p:nvCxnSpPr>
          <p:spPr>
            <a:xfrm flipV="1">
              <a:off x="8211653" y="3005983"/>
              <a:ext cx="124260" cy="67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1FE15A2-2171-2649-9929-C7D35EC014E7}"/>
                </a:ext>
              </a:extLst>
            </p:cNvPr>
            <p:cNvCxnSpPr>
              <a:cxnSpLocks/>
              <a:stCxn id="21" idx="2"/>
            </p:cNvCxnSpPr>
            <p:nvPr/>
          </p:nvCxnSpPr>
          <p:spPr>
            <a:xfrm>
              <a:off x="8773277" y="3007694"/>
              <a:ext cx="330242"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C3051C3-FF8C-BC4B-9DD7-FF963C0487FA}"/>
                </a:ext>
              </a:extLst>
            </p:cNvPr>
            <p:cNvCxnSpPr/>
            <p:nvPr/>
          </p:nvCxnSpPr>
          <p:spPr>
            <a:xfrm>
              <a:off x="7973569" y="1950262"/>
              <a:ext cx="0" cy="6014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C04BA94-BF8E-B449-BE4C-15AB38DF1574}"/>
                </a:ext>
              </a:extLst>
            </p:cNvPr>
            <p:cNvCxnSpPr>
              <a:cxnSpLocks/>
            </p:cNvCxnSpPr>
            <p:nvPr/>
          </p:nvCxnSpPr>
          <p:spPr>
            <a:xfrm>
              <a:off x="7879672" y="1945998"/>
              <a:ext cx="0" cy="7638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54EDB5E-5A70-6447-91F2-081532C578D7}"/>
                </a:ext>
              </a:extLst>
            </p:cNvPr>
            <p:cNvCxnSpPr>
              <a:cxnSpLocks/>
            </p:cNvCxnSpPr>
            <p:nvPr/>
          </p:nvCxnSpPr>
          <p:spPr>
            <a:xfrm>
              <a:off x="7783232" y="1950953"/>
              <a:ext cx="0" cy="9212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AAE8AD2-2B0B-4740-B531-EF2A47400F6C}"/>
                </a:ext>
              </a:extLst>
            </p:cNvPr>
            <p:cNvCxnSpPr>
              <a:cxnSpLocks/>
            </p:cNvCxnSpPr>
            <p:nvPr/>
          </p:nvCxnSpPr>
          <p:spPr>
            <a:xfrm flipH="1">
              <a:off x="7695437" y="1950953"/>
              <a:ext cx="1426" cy="10819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29EA1A5-47D4-E846-9B61-96829E9C16A5}"/>
                </a:ext>
              </a:extLst>
            </p:cNvPr>
            <p:cNvCxnSpPr>
              <a:cxnSpLocks/>
            </p:cNvCxnSpPr>
            <p:nvPr/>
          </p:nvCxnSpPr>
          <p:spPr>
            <a:xfrm>
              <a:off x="7603447" y="1950953"/>
              <a:ext cx="0" cy="12452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E3C1F5E-9573-B940-A1EC-188B2EF7A2BB}"/>
                </a:ext>
              </a:extLst>
            </p:cNvPr>
            <p:cNvCxnSpPr>
              <a:cxnSpLocks/>
            </p:cNvCxnSpPr>
            <p:nvPr/>
          </p:nvCxnSpPr>
          <p:spPr>
            <a:xfrm>
              <a:off x="7522484" y="1950953"/>
              <a:ext cx="0" cy="14005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327B34AE-932E-9341-8541-CCC56BF63A10}"/>
                    </a:ext>
                  </a:extLst>
                </p:cNvPr>
                <p:cNvSpPr/>
                <p:nvPr/>
              </p:nvSpPr>
              <p:spPr>
                <a:xfrm>
                  <a:off x="7145957" y="1586471"/>
                  <a:ext cx="956719" cy="36810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𝑊</m:t>
                            </m:r>
                          </m:e>
                          <m:sub>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𝑚</m:t>
                            </m:r>
                            <m:r>
                              <a:rPr lang="en-US" b="0" i="1" dirty="0" smtClean="0">
                                <a:solidFill>
                                  <a:schemeClr val="tx1"/>
                                </a:solidFill>
                                <a:latin typeface="Cambria Math" panose="02040503050406030204" pitchFamily="18" charset="0"/>
                                <a:ea typeface="Cambria Math" panose="02040503050406030204" pitchFamily="18" charset="0"/>
                              </a:rPr>
                              <m:t>×</m:t>
                            </m:r>
                            <m:r>
                              <a:rPr lang="en-US" b="0" i="1" dirty="0" smtClean="0">
                                <a:solidFill>
                                  <a:schemeClr val="tx1"/>
                                </a:solidFill>
                                <a:latin typeface="Cambria Math" panose="02040503050406030204" pitchFamily="18" charset="0"/>
                                <a:ea typeface="Cambria Math" panose="02040503050406030204" pitchFamily="18" charset="0"/>
                              </a:rPr>
                              <m:t>𝑛</m:t>
                            </m:r>
                            <m:r>
                              <a:rPr lang="en-US" b="0" i="1" dirty="0" smtClean="0">
                                <a:solidFill>
                                  <a:schemeClr val="tx1"/>
                                </a:solidFill>
                                <a:latin typeface="Cambria Math" panose="02040503050406030204" pitchFamily="18" charset="0"/>
                              </a:rPr>
                              <m:t>]</m:t>
                            </m:r>
                          </m:sub>
                        </m:sSub>
                      </m:oMath>
                    </m:oMathPara>
                  </a14:m>
                  <a:endParaRPr lang="en-US" dirty="0">
                    <a:solidFill>
                      <a:schemeClr val="tx1"/>
                    </a:solidFill>
                    <a:latin typeface="Segoe UI Light" panose="020B0502040204020203" pitchFamily="34" charset="0"/>
                    <a:cs typeface="Segoe UI Light" panose="020B0502040204020203" pitchFamily="34" charset="0"/>
                  </a:endParaRPr>
                </a:p>
              </p:txBody>
            </p:sp>
          </mc:Choice>
          <mc:Fallback xmlns="">
            <p:sp>
              <p:nvSpPr>
                <p:cNvPr id="30" name="Rectangle 29">
                  <a:extLst>
                    <a:ext uri="{FF2B5EF4-FFF2-40B4-BE49-F238E27FC236}">
                      <a16:creationId xmlns:a16="http://schemas.microsoft.com/office/drawing/2014/main" id="{327B34AE-932E-9341-8541-CCC56BF63A10}"/>
                    </a:ext>
                  </a:extLst>
                </p:cNvPr>
                <p:cNvSpPr>
                  <a:spLocks noRot="1" noChangeAspect="1" noMove="1" noResize="1" noEditPoints="1" noAdjustHandles="1" noChangeArrowheads="1" noChangeShapeType="1" noTextEdit="1"/>
                </p:cNvSpPr>
                <p:nvPr/>
              </p:nvSpPr>
              <p:spPr>
                <a:xfrm>
                  <a:off x="7145957" y="1586471"/>
                  <a:ext cx="956719" cy="368106"/>
                </a:xfrm>
                <a:prstGeom prst="rect">
                  <a:avLst/>
                </a:prstGeom>
                <a:blipFill>
                  <a:blip r:embed="rId3"/>
                  <a:stretch>
                    <a:fillRect l="-3497" b="-17241"/>
                  </a:stretch>
                </a:blipFill>
                <a:ln>
                  <a:solidFill>
                    <a:schemeClr val="tx1"/>
                  </a:solidFill>
                </a:ln>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ABE79273-67FF-6647-951E-E4951F4C3FEC}"/>
                </a:ext>
              </a:extLst>
            </p:cNvPr>
            <p:cNvCxnSpPr>
              <a:cxnSpLocks/>
            </p:cNvCxnSpPr>
            <p:nvPr/>
          </p:nvCxnSpPr>
          <p:spPr>
            <a:xfrm>
              <a:off x="8610600" y="1956401"/>
              <a:ext cx="0" cy="10484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C699C9F8-0112-C246-9614-72BE0D705F9F}"/>
                    </a:ext>
                  </a:extLst>
                </p:cNvPr>
                <p:cNvSpPr/>
                <p:nvPr/>
              </p:nvSpPr>
              <p:spPr>
                <a:xfrm>
                  <a:off x="8168428" y="1588294"/>
                  <a:ext cx="844878" cy="36810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rPr>
                              <m:t>]</m:t>
                            </m:r>
                          </m:sub>
                        </m:sSub>
                      </m:oMath>
                    </m:oMathPara>
                  </a14:m>
                  <a:endParaRPr lang="en-US" dirty="0">
                    <a:solidFill>
                      <a:schemeClr val="tx1"/>
                    </a:solidFill>
                    <a:latin typeface="Segoe UI Light" panose="020B0502040204020203" pitchFamily="34" charset="0"/>
                    <a:cs typeface="Segoe UI Light" panose="020B0502040204020203" pitchFamily="34" charset="0"/>
                  </a:endParaRPr>
                </a:p>
              </p:txBody>
            </p:sp>
          </mc:Choice>
          <mc:Fallback xmlns="">
            <p:sp>
              <p:nvSpPr>
                <p:cNvPr id="32" name="Rectangle 31">
                  <a:extLst>
                    <a:ext uri="{FF2B5EF4-FFF2-40B4-BE49-F238E27FC236}">
                      <a16:creationId xmlns:a16="http://schemas.microsoft.com/office/drawing/2014/main" id="{C699C9F8-0112-C246-9614-72BE0D705F9F}"/>
                    </a:ext>
                  </a:extLst>
                </p:cNvPr>
                <p:cNvSpPr>
                  <a:spLocks noRot="1" noChangeAspect="1" noMove="1" noResize="1" noEditPoints="1" noAdjustHandles="1" noChangeArrowheads="1" noChangeShapeType="1" noTextEdit="1"/>
                </p:cNvSpPr>
                <p:nvPr/>
              </p:nvSpPr>
              <p:spPr>
                <a:xfrm>
                  <a:off x="8168428" y="1588294"/>
                  <a:ext cx="844878" cy="368106"/>
                </a:xfrm>
                <a:prstGeom prst="rect">
                  <a:avLst/>
                </a:prstGeom>
                <a:blipFill>
                  <a:blip r:embed="rId4"/>
                  <a:stretch>
                    <a:fillRect l="-2362" b="-1754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98C59C6C-D372-7A42-9CB7-E7511B3FD7D2}"/>
                    </a:ext>
                  </a:extLst>
                </p:cNvPr>
                <p:cNvSpPr/>
                <p:nvPr/>
              </p:nvSpPr>
              <p:spPr>
                <a:xfrm>
                  <a:off x="9072437" y="1587653"/>
                  <a:ext cx="749292" cy="36810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𝑌</m:t>
                            </m:r>
                          </m:e>
                          <m:sub>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𝑚</m:t>
                            </m:r>
                            <m:r>
                              <a:rPr lang="en-US" b="0" i="1" dirty="0" smtClean="0">
                                <a:solidFill>
                                  <a:schemeClr val="tx1"/>
                                </a:solidFill>
                                <a:latin typeface="Cambria Math" panose="02040503050406030204" pitchFamily="18" charset="0"/>
                                <a:ea typeface="Cambria Math" panose="02040503050406030204" pitchFamily="18" charset="0"/>
                              </a:rPr>
                              <m:t>×1]</m:t>
                            </m:r>
                          </m:sub>
                        </m:sSub>
                      </m:oMath>
                    </m:oMathPara>
                  </a14:m>
                  <a:endParaRPr lang="en-US" dirty="0">
                    <a:solidFill>
                      <a:schemeClr val="tx1"/>
                    </a:solidFill>
                    <a:latin typeface="Segoe UI Light" panose="020B0502040204020203" pitchFamily="34" charset="0"/>
                    <a:cs typeface="Segoe UI Light" panose="020B0502040204020203" pitchFamily="34" charset="0"/>
                  </a:endParaRPr>
                </a:p>
              </p:txBody>
            </p:sp>
          </mc:Choice>
          <mc:Fallback xmlns="">
            <p:sp>
              <p:nvSpPr>
                <p:cNvPr id="40" name="Rectangle 39">
                  <a:extLst>
                    <a:ext uri="{FF2B5EF4-FFF2-40B4-BE49-F238E27FC236}">
                      <a16:creationId xmlns:a16="http://schemas.microsoft.com/office/drawing/2014/main" id="{F252F63F-2847-864C-A957-0E3DF7CFFBEB}"/>
                    </a:ext>
                  </a:extLst>
                </p:cNvPr>
                <p:cNvSpPr>
                  <a:spLocks noRot="1" noChangeAspect="1" noMove="1" noResize="1" noEditPoints="1" noAdjustHandles="1" noChangeArrowheads="1" noChangeShapeType="1" noTextEdit="1"/>
                </p:cNvSpPr>
                <p:nvPr/>
              </p:nvSpPr>
              <p:spPr>
                <a:xfrm>
                  <a:off x="9072437" y="1587653"/>
                  <a:ext cx="749292" cy="368107"/>
                </a:xfrm>
                <a:prstGeom prst="rect">
                  <a:avLst/>
                </a:prstGeom>
                <a:blipFill>
                  <a:blip r:embed="rId5"/>
                  <a:stretch>
                    <a:fillRect l="-1639" b="-9677"/>
                  </a:stretch>
                </a:blipFill>
                <a:ln>
                  <a:solidFill>
                    <a:schemeClr val="tx1"/>
                  </a:solidFill>
                </a:ln>
              </p:spPr>
              <p:txBody>
                <a:bodyPr/>
                <a:lstStyle/>
                <a:p>
                  <a:r>
                    <a:rPr lang="en-US">
                      <a:noFill/>
                    </a:rPr>
                    <a:t> </a:t>
                  </a:r>
                </a:p>
              </p:txBody>
            </p:sp>
          </mc:Fallback>
        </mc:AlternateContent>
        <p:sp>
          <p:nvSpPr>
            <p:cNvPr id="34" name="Parallelogram 33">
              <a:extLst>
                <a:ext uri="{FF2B5EF4-FFF2-40B4-BE49-F238E27FC236}">
                  <a16:creationId xmlns:a16="http://schemas.microsoft.com/office/drawing/2014/main" id="{BAC37ED1-126F-3549-A0FE-08556B6B23C5}"/>
                </a:ext>
              </a:extLst>
            </p:cNvPr>
            <p:cNvSpPr/>
            <p:nvPr/>
          </p:nvSpPr>
          <p:spPr>
            <a:xfrm>
              <a:off x="9106704" y="3114507"/>
              <a:ext cx="491594" cy="116385"/>
            </a:xfrm>
            <a:prstGeom prst="parallelogram">
              <a:avLst>
                <a:gd name="adj" fmla="val 65655"/>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
          <p:nvSpPr>
            <p:cNvPr id="35" name="Parallelogram 34">
              <a:extLst>
                <a:ext uri="{FF2B5EF4-FFF2-40B4-BE49-F238E27FC236}">
                  <a16:creationId xmlns:a16="http://schemas.microsoft.com/office/drawing/2014/main" id="{B6414C29-0DCD-154F-A87C-C3032C3763F3}"/>
                </a:ext>
              </a:extLst>
            </p:cNvPr>
            <p:cNvSpPr/>
            <p:nvPr/>
          </p:nvSpPr>
          <p:spPr>
            <a:xfrm>
              <a:off x="9013307" y="3266907"/>
              <a:ext cx="491594" cy="116385"/>
            </a:xfrm>
            <a:prstGeom prst="parallelogram">
              <a:avLst>
                <a:gd name="adj" fmla="val 65655"/>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
          <p:nvSpPr>
            <p:cNvPr id="36" name="Parallelogram 35">
              <a:extLst>
                <a:ext uri="{FF2B5EF4-FFF2-40B4-BE49-F238E27FC236}">
                  <a16:creationId xmlns:a16="http://schemas.microsoft.com/office/drawing/2014/main" id="{B1B7D5D9-3FFB-6B40-B021-44304558E9B5}"/>
                </a:ext>
              </a:extLst>
            </p:cNvPr>
            <p:cNvSpPr/>
            <p:nvPr/>
          </p:nvSpPr>
          <p:spPr>
            <a:xfrm>
              <a:off x="9306228" y="2794655"/>
              <a:ext cx="491594" cy="116385"/>
            </a:xfrm>
            <a:prstGeom prst="parallelogram">
              <a:avLst>
                <a:gd name="adj" fmla="val 65655"/>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
          <p:nvSpPr>
            <p:cNvPr id="37" name="Parallelogram 36">
              <a:extLst>
                <a:ext uri="{FF2B5EF4-FFF2-40B4-BE49-F238E27FC236}">
                  <a16:creationId xmlns:a16="http://schemas.microsoft.com/office/drawing/2014/main" id="{9CB89C8B-5568-9F45-8941-47683EBCAEC2}"/>
                </a:ext>
              </a:extLst>
            </p:cNvPr>
            <p:cNvSpPr/>
            <p:nvPr/>
          </p:nvSpPr>
          <p:spPr>
            <a:xfrm>
              <a:off x="9405220" y="2627203"/>
              <a:ext cx="491594" cy="116385"/>
            </a:xfrm>
            <a:prstGeom prst="parallelogram">
              <a:avLst>
                <a:gd name="adj" fmla="val 65655"/>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
          <p:nvSpPr>
            <p:cNvPr id="38" name="Parallelogram 37">
              <a:extLst>
                <a:ext uri="{FF2B5EF4-FFF2-40B4-BE49-F238E27FC236}">
                  <a16:creationId xmlns:a16="http://schemas.microsoft.com/office/drawing/2014/main" id="{844E8BD0-9230-F84E-AEDE-C21BF08733AE}"/>
                </a:ext>
              </a:extLst>
            </p:cNvPr>
            <p:cNvSpPr/>
            <p:nvPr/>
          </p:nvSpPr>
          <p:spPr>
            <a:xfrm>
              <a:off x="8914836" y="3429161"/>
              <a:ext cx="491594" cy="116385"/>
            </a:xfrm>
            <a:prstGeom prst="parallelogram">
              <a:avLst>
                <a:gd name="adj" fmla="val 65655"/>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
          <p:nvSpPr>
            <p:cNvPr id="39" name="Left Brace 38">
              <a:extLst>
                <a:ext uri="{FF2B5EF4-FFF2-40B4-BE49-F238E27FC236}">
                  <a16:creationId xmlns:a16="http://schemas.microsoft.com/office/drawing/2014/main" id="{1C931749-BA72-CF49-8B23-AEA97C3BF68A}"/>
                </a:ext>
              </a:extLst>
            </p:cNvPr>
            <p:cNvSpPr/>
            <p:nvPr/>
          </p:nvSpPr>
          <p:spPr>
            <a:xfrm rot="1820378">
              <a:off x="9137942" y="2605440"/>
              <a:ext cx="79838" cy="905014"/>
            </a:xfrm>
            <a:prstGeom prst="leftBrace">
              <a:avLst>
                <a:gd name="adj1" fmla="val 73886"/>
                <a:gd name="adj2" fmla="val 50000"/>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cxnSp>
          <p:nvCxnSpPr>
            <p:cNvPr id="40" name="Straight Arrow Connector 39">
              <a:extLst>
                <a:ext uri="{FF2B5EF4-FFF2-40B4-BE49-F238E27FC236}">
                  <a16:creationId xmlns:a16="http://schemas.microsoft.com/office/drawing/2014/main" id="{AAFAE342-EA1C-9448-8F72-7E9C8A863473}"/>
                </a:ext>
              </a:extLst>
            </p:cNvPr>
            <p:cNvCxnSpPr>
              <a:cxnSpLocks/>
            </p:cNvCxnSpPr>
            <p:nvPr/>
          </p:nvCxnSpPr>
          <p:spPr>
            <a:xfrm flipH="1" flipV="1">
              <a:off x="9691695" y="1974237"/>
              <a:ext cx="1355" cy="7111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FBCC56A-15CC-AF4C-8217-BC51AB609F00}"/>
                </a:ext>
              </a:extLst>
            </p:cNvPr>
            <p:cNvCxnSpPr>
              <a:cxnSpLocks/>
            </p:cNvCxnSpPr>
            <p:nvPr/>
          </p:nvCxnSpPr>
          <p:spPr>
            <a:xfrm flipH="1" flipV="1">
              <a:off x="9612411" y="1975805"/>
              <a:ext cx="5165" cy="8770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D5EA1E3-FD01-754A-97A8-56727AB69B1D}"/>
                </a:ext>
              </a:extLst>
            </p:cNvPr>
            <p:cNvCxnSpPr>
              <a:cxnSpLocks/>
            </p:cNvCxnSpPr>
            <p:nvPr/>
          </p:nvCxnSpPr>
          <p:spPr>
            <a:xfrm flipV="1">
              <a:off x="9527453" y="1975805"/>
              <a:ext cx="10015" cy="10327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74413ED-BB5E-0044-9383-3B958E7A19F7}"/>
                </a:ext>
              </a:extLst>
            </p:cNvPr>
            <p:cNvCxnSpPr>
              <a:cxnSpLocks/>
            </p:cNvCxnSpPr>
            <p:nvPr/>
          </p:nvCxnSpPr>
          <p:spPr>
            <a:xfrm flipV="1">
              <a:off x="9445305" y="1975805"/>
              <a:ext cx="20439" cy="12041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564B48C-9AE5-E14C-AE47-7A4490E6393B}"/>
                </a:ext>
              </a:extLst>
            </p:cNvPr>
            <p:cNvCxnSpPr>
              <a:cxnSpLocks/>
            </p:cNvCxnSpPr>
            <p:nvPr/>
          </p:nvCxnSpPr>
          <p:spPr>
            <a:xfrm flipV="1">
              <a:off x="9362398" y="1975805"/>
              <a:ext cx="15809" cy="13540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8EB0417-E8D0-6643-A093-89406D03FB29}"/>
                </a:ext>
              </a:extLst>
            </p:cNvPr>
            <p:cNvCxnSpPr>
              <a:cxnSpLocks/>
            </p:cNvCxnSpPr>
            <p:nvPr/>
          </p:nvCxnSpPr>
          <p:spPr>
            <a:xfrm flipV="1">
              <a:off x="9280657" y="1975805"/>
              <a:ext cx="12840" cy="15170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0F9E6065-42FF-AB4A-B253-3374523D04EF}"/>
              </a:ext>
            </a:extLst>
          </p:cNvPr>
          <p:cNvSpPr/>
          <p:nvPr/>
        </p:nvSpPr>
        <p:spPr>
          <a:xfrm>
            <a:off x="634999" y="4371132"/>
            <a:ext cx="11483341" cy="1407823"/>
          </a:xfrm>
          <a:prstGeom prst="rect">
            <a:avLst/>
          </a:prstGeom>
        </p:spPr>
        <p:txBody>
          <a:bodyPr vert="horz" lIns="91440" tIns="45720" rIns="91440" bIns="45720" rtlCol="0">
            <a:normAutofit/>
          </a:bodyPr>
          <a:lstStyle/>
          <a:p>
            <a:pPr marL="228600" indent="-228600" fontAlgn="base">
              <a:lnSpc>
                <a:spcPct val="90000"/>
              </a:lnSpc>
              <a:spcBef>
                <a:spcPts val="1000"/>
              </a:spcBef>
              <a:buFont typeface="Arial" panose="020B0604020202020204" pitchFamily="34" charset="0"/>
              <a:buChar char="•"/>
            </a:pPr>
            <a:r>
              <a:rPr lang="en-US" sz="2800" dirty="0">
                <a:latin typeface="Segoe UI Light" panose="020B0502040204020203" pitchFamily="34" charset="0"/>
                <a:cs typeface="Segoe UI Light" panose="020B0502040204020203" pitchFamily="34" charset="0"/>
              </a:rPr>
              <a:t>Optical modulator/photodetector array</a:t>
            </a:r>
          </a:p>
          <a:p>
            <a:pPr marL="685800" lvl="1" indent="-228600" fontAlgn="base">
              <a:lnSpc>
                <a:spcPct val="90000"/>
              </a:lnSpc>
              <a:spcBef>
                <a:spcPts val="1000"/>
              </a:spcBef>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Computation: 10 GHz frequency</a:t>
            </a:r>
          </a:p>
          <a:p>
            <a:pPr marL="685800" lvl="1" indent="-228600" fontAlgn="base">
              <a:lnSpc>
                <a:spcPct val="90000"/>
              </a:lnSpc>
              <a:spcBef>
                <a:spcPts val="1000"/>
              </a:spcBef>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Cost estimate: Laser (3k USD) + 50 MOD &amp; PD (1.25k USD) = 4.25k USD</a:t>
            </a:r>
          </a:p>
        </p:txBody>
      </p:sp>
      <p:sp>
        <p:nvSpPr>
          <p:cNvPr id="57" name="Rounded Rectangle 56">
            <a:extLst>
              <a:ext uri="{FF2B5EF4-FFF2-40B4-BE49-F238E27FC236}">
                <a16:creationId xmlns:a16="http://schemas.microsoft.com/office/drawing/2014/main" id="{0C84F6AF-DEEC-D043-9791-72AAD1A63006}"/>
              </a:ext>
            </a:extLst>
          </p:cNvPr>
          <p:cNvSpPr/>
          <p:nvPr/>
        </p:nvSpPr>
        <p:spPr>
          <a:xfrm>
            <a:off x="721360" y="5895982"/>
            <a:ext cx="10322971" cy="71821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Light" panose="020B0502040204020203" pitchFamily="34" charset="0"/>
                <a:cs typeface="Segoe UI Light" panose="020B0502040204020203" pitchFamily="34" charset="0"/>
              </a:rPr>
              <a:t>Optical computing is </a:t>
            </a:r>
            <a:r>
              <a:rPr lang="en-US" sz="2400" dirty="0">
                <a:solidFill>
                  <a:srgbClr val="C00000"/>
                </a:solidFill>
                <a:latin typeface="Segoe UI Light" panose="020B0502040204020203" pitchFamily="34" charset="0"/>
                <a:cs typeface="Segoe UI Light" panose="020B0502040204020203" pitchFamily="34" charset="0"/>
              </a:rPr>
              <a:t>13x faster &amp; 3x lower cost </a:t>
            </a:r>
            <a:r>
              <a:rPr lang="en-US" sz="2400" dirty="0">
                <a:latin typeface="Segoe UI Light" panose="020B0502040204020203" pitchFamily="34" charset="0"/>
                <a:cs typeface="Segoe UI Light" panose="020B0502040204020203" pitchFamily="34" charset="0"/>
              </a:rPr>
              <a:t>than GPU-based computing.</a:t>
            </a:r>
          </a:p>
        </p:txBody>
      </p:sp>
      <p:pic>
        <p:nvPicPr>
          <p:cNvPr id="55" name="Picture 54">
            <a:extLst>
              <a:ext uri="{FF2B5EF4-FFF2-40B4-BE49-F238E27FC236}">
                <a16:creationId xmlns:a16="http://schemas.microsoft.com/office/drawing/2014/main" id="{9EB166B0-85BD-47B1-AE08-4A9B8140E0FF}"/>
              </a:ext>
            </a:extLst>
          </p:cNvPr>
          <p:cNvPicPr>
            <a:picLocks noChangeAspect="1"/>
          </p:cNvPicPr>
          <p:nvPr/>
        </p:nvPicPr>
        <p:blipFill rotWithShape="1">
          <a:blip r:embed="rId6"/>
          <a:srcRect r="34705"/>
          <a:stretch/>
        </p:blipFill>
        <p:spPr>
          <a:xfrm>
            <a:off x="1268754" y="1313973"/>
            <a:ext cx="3508365" cy="2734219"/>
          </a:xfrm>
          <a:prstGeom prst="rect">
            <a:avLst/>
          </a:prstGeom>
        </p:spPr>
      </p:pic>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F556EE7B-7D7E-4DCF-84B3-8F0B6BFC6A37}"/>
                  </a:ext>
                </a:extLst>
              </p:cNvPr>
              <p:cNvSpPr/>
              <p:nvPr/>
            </p:nvSpPr>
            <p:spPr>
              <a:xfrm>
                <a:off x="1656395" y="3837147"/>
                <a:ext cx="859373" cy="34011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𝑊</m:t>
                          </m:r>
                        </m:e>
                        <m:sub>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𝑚</m:t>
                          </m:r>
                          <m:r>
                            <a:rPr lang="en-US" b="0" i="1" dirty="0" smtClean="0">
                              <a:solidFill>
                                <a:schemeClr val="tx1"/>
                              </a:solidFill>
                              <a:latin typeface="Cambria Math" panose="02040503050406030204" pitchFamily="18" charset="0"/>
                              <a:ea typeface="Cambria Math" panose="02040503050406030204" pitchFamily="18" charset="0"/>
                            </a:rPr>
                            <m:t>×</m:t>
                          </m:r>
                          <m:r>
                            <a:rPr lang="en-US" b="0" i="1" dirty="0" smtClean="0">
                              <a:solidFill>
                                <a:schemeClr val="tx1"/>
                              </a:solidFill>
                              <a:latin typeface="Cambria Math" panose="02040503050406030204" pitchFamily="18" charset="0"/>
                              <a:ea typeface="Cambria Math" panose="02040503050406030204" pitchFamily="18" charset="0"/>
                            </a:rPr>
                            <m:t>𝑛</m:t>
                          </m:r>
                          <m:r>
                            <a:rPr lang="en-US" b="0" i="1" dirty="0" smtClean="0">
                              <a:solidFill>
                                <a:schemeClr val="tx1"/>
                              </a:solidFill>
                              <a:latin typeface="Cambria Math" panose="02040503050406030204" pitchFamily="18" charset="0"/>
                            </a:rPr>
                            <m:t>]</m:t>
                          </m:r>
                        </m:sub>
                      </m:sSub>
                    </m:oMath>
                  </m:oMathPara>
                </a14:m>
                <a:endParaRPr lang="en-US" dirty="0">
                  <a:solidFill>
                    <a:schemeClr val="tx1"/>
                  </a:solidFill>
                  <a:latin typeface="Segoe UI Light" panose="020B0502040204020203" pitchFamily="34" charset="0"/>
                  <a:cs typeface="Segoe UI Light" panose="020B0502040204020203" pitchFamily="34" charset="0"/>
                </a:endParaRPr>
              </a:p>
            </p:txBody>
          </p:sp>
        </mc:Choice>
        <mc:Fallback xmlns="">
          <p:sp>
            <p:nvSpPr>
              <p:cNvPr id="56" name="Rectangle 55">
                <a:extLst>
                  <a:ext uri="{FF2B5EF4-FFF2-40B4-BE49-F238E27FC236}">
                    <a16:creationId xmlns:a16="http://schemas.microsoft.com/office/drawing/2014/main" id="{F556EE7B-7D7E-4DCF-84B3-8F0B6BFC6A37}"/>
                  </a:ext>
                </a:extLst>
              </p:cNvPr>
              <p:cNvSpPr>
                <a:spLocks noRot="1" noChangeAspect="1" noMove="1" noResize="1" noEditPoints="1" noAdjustHandles="1" noChangeArrowheads="1" noChangeShapeType="1" noTextEdit="1"/>
              </p:cNvSpPr>
              <p:nvPr/>
            </p:nvSpPr>
            <p:spPr>
              <a:xfrm>
                <a:off x="1656395" y="3837147"/>
                <a:ext cx="859373" cy="340112"/>
              </a:xfrm>
              <a:prstGeom prst="rect">
                <a:avLst/>
              </a:prstGeom>
              <a:blipFill>
                <a:blip r:embed="rId7"/>
                <a:stretch>
                  <a:fillRect l="-3497" b="-1724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F3F67045-EB70-4691-8A3C-45699CF7D844}"/>
                  </a:ext>
                </a:extLst>
              </p:cNvPr>
              <p:cNvSpPr/>
              <p:nvPr/>
            </p:nvSpPr>
            <p:spPr>
              <a:xfrm>
                <a:off x="841931" y="3836331"/>
                <a:ext cx="758912" cy="34011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rPr>
                            <m:t>]</m:t>
                          </m:r>
                        </m:sub>
                      </m:sSub>
                    </m:oMath>
                  </m:oMathPara>
                </a14:m>
                <a:endParaRPr lang="en-US" dirty="0">
                  <a:solidFill>
                    <a:schemeClr val="tx1"/>
                  </a:solidFill>
                  <a:latin typeface="Segoe UI Light" panose="020B0502040204020203" pitchFamily="34" charset="0"/>
                  <a:cs typeface="Segoe UI Light" panose="020B0502040204020203" pitchFamily="34" charset="0"/>
                </a:endParaRPr>
              </a:p>
            </p:txBody>
          </p:sp>
        </mc:Choice>
        <mc:Fallback xmlns="">
          <p:sp>
            <p:nvSpPr>
              <p:cNvPr id="58" name="Rectangle 57">
                <a:extLst>
                  <a:ext uri="{FF2B5EF4-FFF2-40B4-BE49-F238E27FC236}">
                    <a16:creationId xmlns:a16="http://schemas.microsoft.com/office/drawing/2014/main" id="{F3F67045-EB70-4691-8A3C-45699CF7D844}"/>
                  </a:ext>
                </a:extLst>
              </p:cNvPr>
              <p:cNvSpPr>
                <a:spLocks noRot="1" noChangeAspect="1" noMove="1" noResize="1" noEditPoints="1" noAdjustHandles="1" noChangeArrowheads="1" noChangeShapeType="1" noTextEdit="1"/>
              </p:cNvSpPr>
              <p:nvPr/>
            </p:nvSpPr>
            <p:spPr>
              <a:xfrm>
                <a:off x="841931" y="3836331"/>
                <a:ext cx="758912" cy="340112"/>
              </a:xfrm>
              <a:prstGeom prst="rect">
                <a:avLst/>
              </a:prstGeom>
              <a:blipFill>
                <a:blip r:embed="rId8"/>
                <a:stretch>
                  <a:fillRect l="-3150" b="-1724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B91B1BCE-4898-461C-A9D2-1A67183CFEDF}"/>
                  </a:ext>
                </a:extLst>
              </p:cNvPr>
              <p:cNvSpPr/>
              <p:nvPr/>
            </p:nvSpPr>
            <p:spPr>
              <a:xfrm>
                <a:off x="2566883" y="3825107"/>
                <a:ext cx="673052" cy="34011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𝑌</m:t>
                          </m:r>
                        </m:e>
                        <m:sub>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𝑚</m:t>
                          </m:r>
                          <m:r>
                            <a:rPr lang="en-US" b="0" i="1" dirty="0" smtClean="0">
                              <a:solidFill>
                                <a:schemeClr val="tx1"/>
                              </a:solidFill>
                              <a:latin typeface="Cambria Math" panose="02040503050406030204" pitchFamily="18" charset="0"/>
                              <a:ea typeface="Cambria Math" panose="02040503050406030204" pitchFamily="18" charset="0"/>
                            </a:rPr>
                            <m:t>×1]</m:t>
                          </m:r>
                        </m:sub>
                      </m:sSub>
                    </m:oMath>
                  </m:oMathPara>
                </a14:m>
                <a:endParaRPr lang="en-US" dirty="0">
                  <a:solidFill>
                    <a:schemeClr val="tx1"/>
                  </a:solidFill>
                  <a:latin typeface="Segoe UI Light" panose="020B0502040204020203" pitchFamily="34" charset="0"/>
                  <a:cs typeface="Segoe UI Light" panose="020B0502040204020203" pitchFamily="34" charset="0"/>
                </a:endParaRPr>
              </a:p>
            </p:txBody>
          </p:sp>
        </mc:Choice>
        <mc:Fallback xmlns="">
          <p:sp>
            <p:nvSpPr>
              <p:cNvPr id="59" name="Rectangle 58">
                <a:extLst>
                  <a:ext uri="{FF2B5EF4-FFF2-40B4-BE49-F238E27FC236}">
                    <a16:creationId xmlns:a16="http://schemas.microsoft.com/office/drawing/2014/main" id="{B91B1BCE-4898-461C-A9D2-1A67183CFEDF}"/>
                  </a:ext>
                </a:extLst>
              </p:cNvPr>
              <p:cNvSpPr>
                <a:spLocks noRot="1" noChangeAspect="1" noMove="1" noResize="1" noEditPoints="1" noAdjustHandles="1" noChangeArrowheads="1" noChangeShapeType="1" noTextEdit="1"/>
              </p:cNvSpPr>
              <p:nvPr/>
            </p:nvSpPr>
            <p:spPr>
              <a:xfrm>
                <a:off x="2566883" y="3825107"/>
                <a:ext cx="673052" cy="340112"/>
              </a:xfrm>
              <a:prstGeom prst="rect">
                <a:avLst/>
              </a:prstGeom>
              <a:blipFill>
                <a:blip r:embed="rId9"/>
                <a:stretch>
                  <a:fillRect l="-10714" r="-893" b="-17241"/>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02320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1A68-DEDD-D845-BD6C-D97E11166B91}"/>
              </a:ext>
            </a:extLst>
          </p:cNvPr>
          <p:cNvSpPr>
            <a:spLocks noGrp="1"/>
          </p:cNvSpPr>
          <p:nvPr>
            <p:ph type="title"/>
          </p:nvPr>
        </p:nvSpPr>
        <p:spPr>
          <a:xfrm>
            <a:off x="879390" y="365125"/>
            <a:ext cx="10515600" cy="1325563"/>
          </a:xfrm>
        </p:spPr>
        <p:txBody>
          <a:bodyPr/>
          <a:lstStyle/>
          <a:p>
            <a:r>
              <a:rPr lang="en-US" b="1" dirty="0">
                <a:latin typeface="Segoe UI Light" panose="020B0502040204020203" pitchFamily="34" charset="0"/>
                <a:cs typeface="Segoe UI Light" panose="020B0502040204020203" pitchFamily="34" charset="0"/>
              </a:rPr>
              <a:t>Bringing the best of both worlds</a:t>
            </a:r>
          </a:p>
        </p:txBody>
      </p:sp>
      <p:sp>
        <p:nvSpPr>
          <p:cNvPr id="3" name="Content Placeholder 2">
            <a:extLst>
              <a:ext uri="{FF2B5EF4-FFF2-40B4-BE49-F238E27FC236}">
                <a16:creationId xmlns:a16="http://schemas.microsoft.com/office/drawing/2014/main" id="{B464CB85-8223-F84F-86A0-DD448A8E3616}"/>
              </a:ext>
            </a:extLst>
          </p:cNvPr>
          <p:cNvSpPr>
            <a:spLocks noGrp="1"/>
          </p:cNvSpPr>
          <p:nvPr>
            <p:ph idx="1"/>
          </p:nvPr>
        </p:nvSpPr>
        <p:spPr>
          <a:xfrm>
            <a:off x="879390" y="3932888"/>
            <a:ext cx="10779210" cy="2610714"/>
          </a:xfrm>
        </p:spPr>
        <p:txBody>
          <a:bodyPr/>
          <a:lstStyle/>
          <a:p>
            <a:r>
              <a:rPr lang="en-US" dirty="0">
                <a:latin typeface="Segoe UI Light" panose="020B0502040204020203" pitchFamily="34" charset="0"/>
                <a:cs typeface="Segoe UI Light" panose="020B0502040204020203" pitchFamily="34" charset="0"/>
              </a:rPr>
              <a:t>Combining </a:t>
            </a:r>
            <a:r>
              <a:rPr lang="en-US" b="1" dirty="0">
                <a:latin typeface="Segoe UI Light" panose="020B0502040204020203" pitchFamily="34" charset="0"/>
                <a:cs typeface="Segoe UI Light" panose="020B0502040204020203" pitchFamily="34" charset="0"/>
              </a:rPr>
              <a:t>in-network inference </a:t>
            </a:r>
            <a:r>
              <a:rPr lang="en-US" dirty="0">
                <a:latin typeface="Segoe UI Light" panose="020B0502040204020203" pitchFamily="34" charset="0"/>
                <a:cs typeface="Segoe UI Light" panose="020B0502040204020203" pitchFamily="34" charset="0"/>
              </a:rPr>
              <a:t>with </a:t>
            </a:r>
            <a:r>
              <a:rPr lang="en-US" b="1" dirty="0">
                <a:latin typeface="Segoe UI Light" panose="020B0502040204020203" pitchFamily="34" charset="0"/>
                <a:cs typeface="Segoe UI Light" panose="020B0502040204020203" pitchFamily="34" charset="0"/>
              </a:rPr>
              <a:t>optical computing</a:t>
            </a:r>
            <a:r>
              <a:rPr lang="en-US" dirty="0">
                <a:latin typeface="Segoe UI Light" panose="020B0502040204020203" pitchFamily="34" charset="0"/>
                <a:cs typeface="Segoe UI Light" panose="020B0502040204020203" pitchFamily="34" charset="0"/>
              </a:rPr>
              <a:t> –</a:t>
            </a:r>
          </a:p>
          <a:p>
            <a:pPr lvl="1"/>
            <a:r>
              <a:rPr lang="en-US" dirty="0">
                <a:latin typeface="Segoe UI Light" panose="020B0502040204020203" pitchFamily="34" charset="0"/>
                <a:cs typeface="Segoe UI Light" panose="020B0502040204020203" pitchFamily="34" charset="0"/>
              </a:rPr>
              <a:t>In-network optical inference (IOI)</a:t>
            </a:r>
          </a:p>
          <a:p>
            <a:pPr lvl="1"/>
            <a:r>
              <a:rPr lang="en-US" dirty="0">
                <a:latin typeface="Segoe UI Light" panose="020B0502040204020203" pitchFamily="34" charset="0"/>
                <a:cs typeface="Segoe UI Light" panose="020B0502040204020203" pitchFamily="34" charset="0"/>
              </a:rPr>
              <a:t>IOI has fundamentally advantages over any server-based (electrical or optical) inference in latency.</a:t>
            </a:r>
          </a:p>
        </p:txBody>
      </p:sp>
      <p:sp>
        <p:nvSpPr>
          <p:cNvPr id="4" name="Slide Number Placeholder 3">
            <a:extLst>
              <a:ext uri="{FF2B5EF4-FFF2-40B4-BE49-F238E27FC236}">
                <a16:creationId xmlns:a16="http://schemas.microsoft.com/office/drawing/2014/main" id="{A6C4B948-F253-9544-BD46-BF3FEB5CB4BC}"/>
              </a:ext>
            </a:extLst>
          </p:cNvPr>
          <p:cNvSpPr>
            <a:spLocks noGrp="1"/>
          </p:cNvSpPr>
          <p:nvPr>
            <p:ph type="sldNum" sz="quarter" idx="12"/>
          </p:nvPr>
        </p:nvSpPr>
        <p:spPr>
          <a:xfrm>
            <a:off x="8651790" y="6356350"/>
            <a:ext cx="2743200" cy="365125"/>
          </a:xfrm>
        </p:spPr>
        <p:txBody>
          <a:bodyPr/>
          <a:lstStyle/>
          <a:p>
            <a:fld id="{F6CE2AD5-A7E3-4F48-855E-5E0BE41D1A1A}" type="slidenum">
              <a:rPr lang="en-US" smtClean="0">
                <a:latin typeface="Segoe UI Light" panose="020B0502040204020203" pitchFamily="34" charset="0"/>
                <a:cs typeface="Segoe UI Light" panose="020B0502040204020203" pitchFamily="34" charset="0"/>
              </a:rPr>
              <a:t>12</a:t>
            </a:fld>
            <a:endParaRPr lang="en-US">
              <a:latin typeface="Segoe UI Light" panose="020B0502040204020203" pitchFamily="34" charset="0"/>
              <a:cs typeface="Segoe UI Light" panose="020B0502040204020203" pitchFamily="34" charset="0"/>
            </a:endParaRPr>
          </a:p>
        </p:txBody>
      </p:sp>
      <p:graphicFrame>
        <p:nvGraphicFramePr>
          <p:cNvPr id="32" name="Table 32">
            <a:extLst>
              <a:ext uri="{FF2B5EF4-FFF2-40B4-BE49-F238E27FC236}">
                <a16:creationId xmlns:a16="http://schemas.microsoft.com/office/drawing/2014/main" id="{AB81C894-B99D-884D-871F-D1871D26C675}"/>
              </a:ext>
            </a:extLst>
          </p:cNvPr>
          <p:cNvGraphicFramePr>
            <a:graphicFrameLocks noGrp="1"/>
          </p:cNvGraphicFramePr>
          <p:nvPr>
            <p:extLst>
              <p:ext uri="{D42A27DB-BD31-4B8C-83A1-F6EECF244321}">
                <p14:modId xmlns:p14="http://schemas.microsoft.com/office/powerpoint/2010/main" val="1006001066"/>
              </p:ext>
            </p:extLst>
          </p:nvPr>
        </p:nvGraphicFramePr>
        <p:xfrm>
          <a:off x="879390" y="1975152"/>
          <a:ext cx="8029660" cy="1188720"/>
        </p:xfrm>
        <a:graphic>
          <a:graphicData uri="http://schemas.openxmlformats.org/drawingml/2006/table">
            <a:tbl>
              <a:tblPr firstRow="1" bandRow="1">
                <a:tableStyleId>{5C22544A-7EE6-4342-B048-85BDC9FD1C3A}</a:tableStyleId>
              </a:tblPr>
              <a:tblGrid>
                <a:gridCol w="1647095">
                  <a:extLst>
                    <a:ext uri="{9D8B030D-6E8A-4147-A177-3AD203B41FA5}">
                      <a16:colId xmlns:a16="http://schemas.microsoft.com/office/drawing/2014/main" val="3579899321"/>
                    </a:ext>
                  </a:extLst>
                </a:gridCol>
                <a:gridCol w="3093265">
                  <a:extLst>
                    <a:ext uri="{9D8B030D-6E8A-4147-A177-3AD203B41FA5}">
                      <a16:colId xmlns:a16="http://schemas.microsoft.com/office/drawing/2014/main" val="485272541"/>
                    </a:ext>
                  </a:extLst>
                </a:gridCol>
                <a:gridCol w="3289300">
                  <a:extLst>
                    <a:ext uri="{9D8B030D-6E8A-4147-A177-3AD203B41FA5}">
                      <a16:colId xmlns:a16="http://schemas.microsoft.com/office/drawing/2014/main" val="3271477241"/>
                    </a:ext>
                  </a:extLst>
                </a:gridCol>
              </a:tblGrid>
              <a:tr h="370840">
                <a:tc>
                  <a:txBody>
                    <a:bodyPr/>
                    <a:lstStyle/>
                    <a:p>
                      <a:endParaRPr lang="en-US" sz="2000" b="0" dirty="0">
                        <a:latin typeface="Segoe UI Light" panose="020B0502040204020203" pitchFamily="34" charset="0"/>
                        <a:cs typeface="Segoe UI Light" panose="020B0502040204020203" pitchFamily="34" charset="0"/>
                      </a:endParaRPr>
                    </a:p>
                  </a:txBody>
                  <a:tcPr/>
                </a:tc>
                <a:tc>
                  <a:txBody>
                    <a:bodyPr/>
                    <a:lstStyle/>
                    <a:p>
                      <a:r>
                        <a:rPr lang="en-US" sz="2000" b="0" dirty="0">
                          <a:latin typeface="Segoe UI Light" panose="020B0502040204020203" pitchFamily="34" charset="0"/>
                          <a:cs typeface="Segoe UI Light" panose="020B0502040204020203" pitchFamily="34" charset="0"/>
                        </a:rPr>
                        <a:t>In-network inference</a:t>
                      </a:r>
                    </a:p>
                  </a:txBody>
                  <a:tcPr/>
                </a:tc>
                <a:tc>
                  <a:txBody>
                    <a:bodyPr/>
                    <a:lstStyle/>
                    <a:p>
                      <a:r>
                        <a:rPr lang="en-US" sz="2000" b="0" dirty="0">
                          <a:latin typeface="Segoe UI Light" panose="020B0502040204020203" pitchFamily="34" charset="0"/>
                          <a:cs typeface="Segoe UI Light" panose="020B0502040204020203" pitchFamily="34" charset="0"/>
                        </a:rPr>
                        <a:t>Optical computing</a:t>
                      </a:r>
                    </a:p>
                  </a:txBody>
                  <a:tcPr/>
                </a:tc>
                <a:extLst>
                  <a:ext uri="{0D108BD9-81ED-4DB2-BD59-A6C34878D82A}">
                    <a16:rowId xmlns:a16="http://schemas.microsoft.com/office/drawing/2014/main" val="2107891773"/>
                  </a:ext>
                </a:extLst>
              </a:tr>
              <a:tr h="370840">
                <a:tc>
                  <a:txBody>
                    <a:bodyPr/>
                    <a:lstStyle/>
                    <a:p>
                      <a:r>
                        <a:rPr lang="en-US" sz="2000" b="0" dirty="0">
                          <a:latin typeface="Segoe UI Light" panose="020B0502040204020203" pitchFamily="34" charset="0"/>
                          <a:cs typeface="Segoe UI Light" panose="020B0502040204020203" pitchFamily="34" charset="0"/>
                        </a:rPr>
                        <a:t>Advantages </a:t>
                      </a:r>
                    </a:p>
                  </a:txBody>
                  <a:tcPr/>
                </a:tc>
                <a:tc>
                  <a:txBody>
                    <a:bodyPr/>
                    <a:lstStyle/>
                    <a:p>
                      <a:r>
                        <a:rPr lang="en-US" sz="2000" b="0" dirty="0">
                          <a:latin typeface="Segoe UI Light" panose="020B0502040204020203" pitchFamily="34" charset="0"/>
                          <a:cs typeface="Segoe UI Light" panose="020B0502040204020203" pitchFamily="34" charset="0"/>
                        </a:rPr>
                        <a:t>Latency, nonlinearity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Segoe UI Light" panose="020B0502040204020203" pitchFamily="34" charset="0"/>
                          <a:cs typeface="Segoe UI Light" panose="020B0502040204020203" pitchFamily="34" charset="0"/>
                        </a:rPr>
                        <a:t>Matrix multiplication</a:t>
                      </a:r>
                    </a:p>
                  </a:txBody>
                  <a:tcPr/>
                </a:tc>
                <a:extLst>
                  <a:ext uri="{0D108BD9-81ED-4DB2-BD59-A6C34878D82A}">
                    <a16:rowId xmlns:a16="http://schemas.microsoft.com/office/drawing/2014/main" val="1747718178"/>
                  </a:ext>
                </a:extLst>
              </a:tr>
              <a:tr h="370840">
                <a:tc>
                  <a:txBody>
                    <a:bodyPr/>
                    <a:lstStyle/>
                    <a:p>
                      <a:r>
                        <a:rPr lang="en-US" sz="2000" b="0" dirty="0">
                          <a:latin typeface="Segoe UI Light" panose="020B0502040204020203" pitchFamily="34" charset="0"/>
                          <a:cs typeface="Segoe UI Light" panose="020B0502040204020203" pitchFamily="34" charset="0"/>
                        </a:rPr>
                        <a:t>Limits </a:t>
                      </a:r>
                    </a:p>
                  </a:txBody>
                  <a:tcPr/>
                </a:tc>
                <a:tc>
                  <a:txBody>
                    <a:bodyPr/>
                    <a:lstStyle/>
                    <a:p>
                      <a:r>
                        <a:rPr lang="en-US" sz="2000" b="0" dirty="0">
                          <a:latin typeface="Segoe UI Light" panose="020B0502040204020203" pitchFamily="34" charset="0"/>
                          <a:cs typeface="Segoe UI Light" panose="020B0502040204020203" pitchFamily="34" charset="0"/>
                        </a:rPr>
                        <a:t>Matrix multiplication</a:t>
                      </a:r>
                    </a:p>
                  </a:txBody>
                  <a:tcPr/>
                </a:tc>
                <a:tc>
                  <a:txBody>
                    <a:bodyPr/>
                    <a:lstStyle/>
                    <a:p>
                      <a:r>
                        <a:rPr lang="en-US" sz="2000" b="0" dirty="0">
                          <a:latin typeface="Segoe UI Light" panose="020B0502040204020203" pitchFamily="34" charset="0"/>
                          <a:cs typeface="Segoe UI Light" panose="020B0502040204020203" pitchFamily="34" charset="0"/>
                        </a:rPr>
                        <a:t>Nonlinearity</a:t>
                      </a:r>
                    </a:p>
                  </a:txBody>
                  <a:tcPr/>
                </a:tc>
                <a:extLst>
                  <a:ext uri="{0D108BD9-81ED-4DB2-BD59-A6C34878D82A}">
                    <a16:rowId xmlns:a16="http://schemas.microsoft.com/office/drawing/2014/main" val="1984401120"/>
                  </a:ext>
                </a:extLst>
              </a:tr>
            </a:tbl>
          </a:graphicData>
        </a:graphic>
      </p:graphicFrame>
    </p:spTree>
    <p:extLst>
      <p:ext uri="{BB962C8B-B14F-4D97-AF65-F5344CB8AC3E}">
        <p14:creationId xmlns:p14="http://schemas.microsoft.com/office/powerpoint/2010/main" val="42874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a:extLst>
              <a:ext uri="{FF2B5EF4-FFF2-40B4-BE49-F238E27FC236}">
                <a16:creationId xmlns:a16="http://schemas.microsoft.com/office/drawing/2014/main" id="{6CA1F2CF-DC3C-0C4F-AC4F-CDAD17922DD3}"/>
              </a:ext>
            </a:extLst>
          </p:cNvPr>
          <p:cNvSpPr txBox="1"/>
          <p:nvPr/>
        </p:nvSpPr>
        <p:spPr>
          <a:xfrm>
            <a:off x="2912879" y="3279579"/>
            <a:ext cx="736160" cy="369332"/>
          </a:xfrm>
          <a:prstGeom prst="rect">
            <a:avLst/>
          </a:prstGeom>
          <a:noFill/>
        </p:spPr>
        <p:txBody>
          <a:bodyPr wrap="square" rtlCol="0">
            <a:spAutoFit/>
          </a:bodyPr>
          <a:lstStyle/>
          <a:p>
            <a:r>
              <a:rPr lang="en-US" altLang="zh-CN" dirty="0">
                <a:solidFill>
                  <a:srgbClr val="0070C0"/>
                </a:solidFill>
                <a:latin typeface="Segoe UI Light" panose="020B0502040204020203" pitchFamily="34" charset="0"/>
                <a:cs typeface="Segoe UI Light" panose="020B0502040204020203" pitchFamily="34" charset="0"/>
              </a:rPr>
              <a:t>Laser </a:t>
            </a:r>
            <a:endParaRPr lang="en-US" dirty="0">
              <a:solidFill>
                <a:srgbClr val="0070C0"/>
              </a:solidFill>
              <a:latin typeface="Segoe UI Light" panose="020B0502040204020203" pitchFamily="34" charset="0"/>
              <a:cs typeface="Segoe UI Light" panose="020B0502040204020203" pitchFamily="34" charset="0"/>
            </a:endParaRPr>
          </a:p>
        </p:txBody>
      </p:sp>
      <p:pic>
        <p:nvPicPr>
          <p:cNvPr id="138" name="Picture 137">
            <a:extLst>
              <a:ext uri="{FF2B5EF4-FFF2-40B4-BE49-F238E27FC236}">
                <a16:creationId xmlns:a16="http://schemas.microsoft.com/office/drawing/2014/main" id="{1F8C2FDB-C624-8C49-93A1-E3ACFA10CE09}"/>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71000"/>
                    </a14:imgEffect>
                  </a14:imgLayer>
                </a14:imgProps>
              </a:ext>
            </a:extLst>
          </a:blip>
          <a:stretch>
            <a:fillRect/>
          </a:stretch>
        </p:blipFill>
        <p:spPr>
          <a:xfrm>
            <a:off x="6719993" y="3954023"/>
            <a:ext cx="3074990" cy="2497468"/>
          </a:xfrm>
          <a:prstGeom prst="rect">
            <a:avLst/>
          </a:prstGeom>
        </p:spPr>
      </p:pic>
      <p:sp>
        <p:nvSpPr>
          <p:cNvPr id="2" name="Title 1">
            <a:extLst>
              <a:ext uri="{FF2B5EF4-FFF2-40B4-BE49-F238E27FC236}">
                <a16:creationId xmlns:a16="http://schemas.microsoft.com/office/drawing/2014/main" id="{44B530E7-7F80-B64C-9FEB-9383A23C2153}"/>
              </a:ext>
            </a:extLst>
          </p:cNvPr>
          <p:cNvSpPr>
            <a:spLocks noGrp="1"/>
          </p:cNvSpPr>
          <p:nvPr>
            <p:ph type="title"/>
          </p:nvPr>
        </p:nvSpPr>
        <p:spPr>
          <a:xfrm>
            <a:off x="486588" y="365125"/>
            <a:ext cx="11692638" cy="1325563"/>
          </a:xfrm>
        </p:spPr>
        <p:txBody>
          <a:bodyPr/>
          <a:lstStyle/>
          <a:p>
            <a:r>
              <a:rPr lang="en-US" b="1" dirty="0">
                <a:latin typeface="Segoe UI Light" panose="020B0502040204020203" pitchFamily="34" charset="0"/>
                <a:cs typeface="Segoe UI Light" panose="020B0502040204020203" pitchFamily="34" charset="0"/>
              </a:rPr>
              <a:t>In-network Optical Inference (IOI) system design</a:t>
            </a:r>
          </a:p>
        </p:txBody>
      </p:sp>
      <p:sp>
        <p:nvSpPr>
          <p:cNvPr id="47" name="Rectangle 46">
            <a:extLst>
              <a:ext uri="{FF2B5EF4-FFF2-40B4-BE49-F238E27FC236}">
                <a16:creationId xmlns:a16="http://schemas.microsoft.com/office/drawing/2014/main" id="{A7ADCBA5-F202-8E4A-99FA-66A932729BDD}"/>
              </a:ext>
            </a:extLst>
          </p:cNvPr>
          <p:cNvSpPr/>
          <p:nvPr/>
        </p:nvSpPr>
        <p:spPr>
          <a:xfrm>
            <a:off x="7362203" y="3560247"/>
            <a:ext cx="209581" cy="591866"/>
          </a:xfrm>
          <a:prstGeom prst="rect">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8" name="Rectangle 47">
            <a:extLst>
              <a:ext uri="{FF2B5EF4-FFF2-40B4-BE49-F238E27FC236}">
                <a16:creationId xmlns:a16="http://schemas.microsoft.com/office/drawing/2014/main" id="{38929370-C61C-654A-99EF-9B6979C54E86}"/>
              </a:ext>
            </a:extLst>
          </p:cNvPr>
          <p:cNvSpPr/>
          <p:nvPr/>
        </p:nvSpPr>
        <p:spPr>
          <a:xfrm>
            <a:off x="7905630" y="3560247"/>
            <a:ext cx="212617" cy="591866"/>
          </a:xfrm>
          <a:prstGeom prst="rect">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9" name="Rectangle 48">
            <a:extLst>
              <a:ext uri="{FF2B5EF4-FFF2-40B4-BE49-F238E27FC236}">
                <a16:creationId xmlns:a16="http://schemas.microsoft.com/office/drawing/2014/main" id="{025B8004-850D-8245-93AE-1F722BA20722}"/>
              </a:ext>
            </a:extLst>
          </p:cNvPr>
          <p:cNvSpPr/>
          <p:nvPr/>
        </p:nvSpPr>
        <p:spPr>
          <a:xfrm>
            <a:off x="8452093" y="3560247"/>
            <a:ext cx="212617" cy="591866"/>
          </a:xfrm>
          <a:prstGeom prst="rect">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50" name="Rectangle 49">
            <a:extLst>
              <a:ext uri="{FF2B5EF4-FFF2-40B4-BE49-F238E27FC236}">
                <a16:creationId xmlns:a16="http://schemas.microsoft.com/office/drawing/2014/main" id="{053C4E9E-8AC5-6C4C-93D1-F3E462F03A1E}"/>
              </a:ext>
            </a:extLst>
          </p:cNvPr>
          <p:cNvSpPr/>
          <p:nvPr/>
        </p:nvSpPr>
        <p:spPr>
          <a:xfrm>
            <a:off x="8998556" y="3560247"/>
            <a:ext cx="212617" cy="591866"/>
          </a:xfrm>
          <a:prstGeom prst="rect">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51" name="TextBox 50">
            <a:extLst>
              <a:ext uri="{FF2B5EF4-FFF2-40B4-BE49-F238E27FC236}">
                <a16:creationId xmlns:a16="http://schemas.microsoft.com/office/drawing/2014/main" id="{84136B96-E064-294D-B193-1BAF3AA363CE}"/>
              </a:ext>
            </a:extLst>
          </p:cNvPr>
          <p:cNvSpPr txBox="1"/>
          <p:nvPr/>
        </p:nvSpPr>
        <p:spPr>
          <a:xfrm>
            <a:off x="7441766" y="6314169"/>
            <a:ext cx="1660968" cy="523220"/>
          </a:xfrm>
          <a:prstGeom prst="rect">
            <a:avLst/>
          </a:prstGeom>
          <a:noFill/>
        </p:spPr>
        <p:txBody>
          <a:bodyPr wrap="none" rtlCol="0">
            <a:spAutoFit/>
          </a:bodyPr>
          <a:lstStyle/>
          <a:p>
            <a:r>
              <a:rPr lang="en-US" altLang="zh-CN" sz="2800" b="1" dirty="0">
                <a:latin typeface="Segoe UI Light" panose="020B0502040204020203" pitchFamily="34" charset="0"/>
                <a:cs typeface="Segoe UI Light" panose="020B0502040204020203" pitchFamily="34" charset="0"/>
              </a:rPr>
              <a:t>IOI switch</a:t>
            </a:r>
            <a:endParaRPr lang="en-US" sz="2800" b="1" dirty="0">
              <a:latin typeface="Segoe UI Light" panose="020B0502040204020203" pitchFamily="34" charset="0"/>
              <a:cs typeface="Segoe UI Light" panose="020B0502040204020203" pitchFamily="34" charset="0"/>
            </a:endParaRPr>
          </a:p>
        </p:txBody>
      </p:sp>
      <p:cxnSp>
        <p:nvCxnSpPr>
          <p:cNvPr id="52" name="Straight Arrow Connector 51">
            <a:extLst>
              <a:ext uri="{FF2B5EF4-FFF2-40B4-BE49-F238E27FC236}">
                <a16:creationId xmlns:a16="http://schemas.microsoft.com/office/drawing/2014/main" id="{0A41D340-D781-9143-9BFF-F9ADF6EE173E}"/>
              </a:ext>
            </a:extLst>
          </p:cNvPr>
          <p:cNvCxnSpPr>
            <a:cxnSpLocks/>
            <a:stCxn id="47" idx="0"/>
          </p:cNvCxnSpPr>
          <p:nvPr/>
        </p:nvCxnSpPr>
        <p:spPr>
          <a:xfrm flipH="1" flipV="1">
            <a:off x="7454220" y="2465491"/>
            <a:ext cx="12774" cy="1094756"/>
          </a:xfrm>
          <a:prstGeom prst="straightConnector1">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B0D9798-46D6-6F4D-A596-A03A07D9FE50}"/>
              </a:ext>
            </a:extLst>
          </p:cNvPr>
          <p:cNvCxnSpPr>
            <a:cxnSpLocks/>
          </p:cNvCxnSpPr>
          <p:nvPr/>
        </p:nvCxnSpPr>
        <p:spPr>
          <a:xfrm flipH="1" flipV="1">
            <a:off x="7998465" y="2465490"/>
            <a:ext cx="3446" cy="1094758"/>
          </a:xfrm>
          <a:prstGeom prst="straightConnector1">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B65AC3F-DBBC-7442-838B-97118F40E85C}"/>
              </a:ext>
            </a:extLst>
          </p:cNvPr>
          <p:cNvCxnSpPr>
            <a:cxnSpLocks/>
          </p:cNvCxnSpPr>
          <p:nvPr/>
        </p:nvCxnSpPr>
        <p:spPr>
          <a:xfrm flipV="1">
            <a:off x="8547584" y="2450775"/>
            <a:ext cx="13093" cy="1109472"/>
          </a:xfrm>
          <a:prstGeom prst="straightConnector1">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2A0F96D-F4CD-FB48-9300-C698D5CA99E1}"/>
              </a:ext>
            </a:extLst>
          </p:cNvPr>
          <p:cNvCxnSpPr>
            <a:cxnSpLocks/>
          </p:cNvCxnSpPr>
          <p:nvPr/>
        </p:nvCxnSpPr>
        <p:spPr>
          <a:xfrm flipV="1">
            <a:off x="9093258" y="2465490"/>
            <a:ext cx="0" cy="1094757"/>
          </a:xfrm>
          <a:prstGeom prst="straightConnector1">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7A5F3F4-04B0-3B4D-9CE3-976211957532}"/>
              </a:ext>
            </a:extLst>
          </p:cNvPr>
          <p:cNvCxnSpPr>
            <a:cxnSpLocks/>
          </p:cNvCxnSpPr>
          <p:nvPr/>
        </p:nvCxnSpPr>
        <p:spPr>
          <a:xfrm flipH="1" flipV="1">
            <a:off x="6698070" y="2958820"/>
            <a:ext cx="632992" cy="590426"/>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1D1E01F6-BF7B-F74D-88A7-D867F8BA044E}"/>
              </a:ext>
            </a:extLst>
          </p:cNvPr>
          <p:cNvCxnSpPr>
            <a:cxnSpLocks/>
          </p:cNvCxnSpPr>
          <p:nvPr/>
        </p:nvCxnSpPr>
        <p:spPr>
          <a:xfrm flipH="1">
            <a:off x="6698071" y="4155075"/>
            <a:ext cx="651359" cy="1200709"/>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F3859E1F-03F2-7C49-9AFB-7FDBF7D8B67B}"/>
              </a:ext>
            </a:extLst>
          </p:cNvPr>
          <p:cNvCxnSpPr>
            <a:cxnSpLocks/>
          </p:cNvCxnSpPr>
          <p:nvPr/>
        </p:nvCxnSpPr>
        <p:spPr>
          <a:xfrm flipV="1">
            <a:off x="8011938" y="4155075"/>
            <a:ext cx="1" cy="666302"/>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86CCC30-CE37-E047-9CEB-CD4232D9784B}"/>
              </a:ext>
            </a:extLst>
          </p:cNvPr>
          <p:cNvCxnSpPr>
            <a:cxnSpLocks/>
            <a:endCxn id="47" idx="2"/>
          </p:cNvCxnSpPr>
          <p:nvPr/>
        </p:nvCxnSpPr>
        <p:spPr>
          <a:xfrm flipV="1">
            <a:off x="7454220" y="4152113"/>
            <a:ext cx="12774" cy="669264"/>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2CAF106-9824-FA41-BF93-0F59CC52EDA1}"/>
              </a:ext>
            </a:extLst>
          </p:cNvPr>
          <p:cNvCxnSpPr>
            <a:cxnSpLocks/>
            <a:endCxn id="49" idx="2"/>
          </p:cNvCxnSpPr>
          <p:nvPr/>
        </p:nvCxnSpPr>
        <p:spPr>
          <a:xfrm flipV="1">
            <a:off x="8556883" y="4152113"/>
            <a:ext cx="1519" cy="669264"/>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0CF51F8-1621-0740-B79A-7AE06828294D}"/>
              </a:ext>
            </a:extLst>
          </p:cNvPr>
          <p:cNvCxnSpPr>
            <a:cxnSpLocks/>
            <a:endCxn id="50" idx="2"/>
          </p:cNvCxnSpPr>
          <p:nvPr/>
        </p:nvCxnSpPr>
        <p:spPr>
          <a:xfrm flipV="1">
            <a:off x="9104865" y="4152113"/>
            <a:ext cx="0" cy="669264"/>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Right Brace 71">
            <a:extLst>
              <a:ext uri="{FF2B5EF4-FFF2-40B4-BE49-F238E27FC236}">
                <a16:creationId xmlns:a16="http://schemas.microsoft.com/office/drawing/2014/main" id="{EB85F48F-6D4F-F040-9E68-AEFACD28122A}"/>
              </a:ext>
            </a:extLst>
          </p:cNvPr>
          <p:cNvSpPr/>
          <p:nvPr/>
        </p:nvSpPr>
        <p:spPr>
          <a:xfrm rot="5400000">
            <a:off x="8164687" y="4110910"/>
            <a:ext cx="229710" cy="1650646"/>
          </a:xfrm>
          <a:prstGeom prst="rightBrace">
            <a:avLst>
              <a:gd name="adj1" fmla="val 64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74" name="Rectangle 73">
            <a:extLst>
              <a:ext uri="{FF2B5EF4-FFF2-40B4-BE49-F238E27FC236}">
                <a16:creationId xmlns:a16="http://schemas.microsoft.com/office/drawing/2014/main" id="{80016848-B1F5-D84A-874B-E02EB4A3FF0B}"/>
              </a:ext>
            </a:extLst>
          </p:cNvPr>
          <p:cNvSpPr/>
          <p:nvPr/>
        </p:nvSpPr>
        <p:spPr>
          <a:xfrm>
            <a:off x="349250" y="2965839"/>
            <a:ext cx="6339430" cy="23899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77" name="Rectangle 76">
            <a:extLst>
              <a:ext uri="{FF2B5EF4-FFF2-40B4-BE49-F238E27FC236}">
                <a16:creationId xmlns:a16="http://schemas.microsoft.com/office/drawing/2014/main" id="{1F33FDA4-663E-9B45-856C-27FA9FF79887}"/>
              </a:ext>
            </a:extLst>
          </p:cNvPr>
          <p:cNvSpPr/>
          <p:nvPr/>
        </p:nvSpPr>
        <p:spPr>
          <a:xfrm>
            <a:off x="3134223" y="3761885"/>
            <a:ext cx="926655" cy="330548"/>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Light" panose="020B0502040204020203" pitchFamily="34" charset="0"/>
                <a:cs typeface="Segoe UI Light" panose="020B0502040204020203" pitchFamily="34" charset="0"/>
              </a:rPr>
              <a:t>MOD</a:t>
            </a:r>
            <a:endParaRPr lang="en-US" dirty="0">
              <a:latin typeface="Segoe UI Light" panose="020B0502040204020203" pitchFamily="34" charset="0"/>
              <a:cs typeface="Segoe UI Light" panose="020B0502040204020203" pitchFamily="34" charset="0"/>
            </a:endParaRPr>
          </a:p>
        </p:txBody>
      </p:sp>
      <p:sp>
        <p:nvSpPr>
          <p:cNvPr id="78" name="Rectangle 77">
            <a:extLst>
              <a:ext uri="{FF2B5EF4-FFF2-40B4-BE49-F238E27FC236}">
                <a16:creationId xmlns:a16="http://schemas.microsoft.com/office/drawing/2014/main" id="{E18A6225-C545-CC4E-B560-86F30A5F89B2}"/>
              </a:ext>
            </a:extLst>
          </p:cNvPr>
          <p:cNvSpPr/>
          <p:nvPr/>
        </p:nvSpPr>
        <p:spPr>
          <a:xfrm>
            <a:off x="3131483" y="4182494"/>
            <a:ext cx="926655" cy="330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Light" panose="020B0502040204020203" pitchFamily="34" charset="0"/>
                <a:cs typeface="Segoe UI Light" panose="020B0502040204020203" pitchFamily="34" charset="0"/>
              </a:rPr>
              <a:t>PD</a:t>
            </a:r>
            <a:endParaRPr lang="en-US" dirty="0">
              <a:latin typeface="Segoe UI Light" panose="020B0502040204020203" pitchFamily="34" charset="0"/>
              <a:cs typeface="Segoe UI Light" panose="020B0502040204020203" pitchFamily="34" charset="0"/>
            </a:endParaRPr>
          </a:p>
        </p:txBody>
      </p:sp>
      <p:cxnSp>
        <p:nvCxnSpPr>
          <p:cNvPr id="80" name="Straight Arrow Connector 79">
            <a:extLst>
              <a:ext uri="{FF2B5EF4-FFF2-40B4-BE49-F238E27FC236}">
                <a16:creationId xmlns:a16="http://schemas.microsoft.com/office/drawing/2014/main" id="{21342F29-4635-DF40-B787-6AD00FD4DF79}"/>
              </a:ext>
            </a:extLst>
          </p:cNvPr>
          <p:cNvCxnSpPr>
            <a:cxnSpLocks/>
          </p:cNvCxnSpPr>
          <p:nvPr/>
        </p:nvCxnSpPr>
        <p:spPr>
          <a:xfrm>
            <a:off x="759207" y="4359384"/>
            <a:ext cx="10280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287257D-E1BD-7E4F-9D6B-BBD89D49A6A5}"/>
              </a:ext>
            </a:extLst>
          </p:cNvPr>
          <p:cNvCxnSpPr>
            <a:cxnSpLocks/>
            <a:endCxn id="77" idx="3"/>
          </p:cNvCxnSpPr>
          <p:nvPr/>
        </p:nvCxnSpPr>
        <p:spPr>
          <a:xfrm flipH="1">
            <a:off x="4060878" y="3919624"/>
            <a:ext cx="1827932" cy="75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66526C6-E623-9A48-9DFE-8D1469CD5C0E}"/>
              </a:ext>
            </a:extLst>
          </p:cNvPr>
          <p:cNvCxnSpPr>
            <a:cxnSpLocks/>
            <a:stCxn id="78" idx="3"/>
          </p:cNvCxnSpPr>
          <p:nvPr/>
        </p:nvCxnSpPr>
        <p:spPr>
          <a:xfrm flipV="1">
            <a:off x="4058138" y="4330698"/>
            <a:ext cx="1808071" cy="170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C25D1F02-E8EE-0C44-A0B4-7A03D6396C5D}"/>
              </a:ext>
            </a:extLst>
          </p:cNvPr>
          <p:cNvCxnSpPr>
            <a:cxnSpLocks/>
            <a:endCxn id="77" idx="0"/>
          </p:cNvCxnSpPr>
          <p:nvPr/>
        </p:nvCxnSpPr>
        <p:spPr>
          <a:xfrm>
            <a:off x="3597551" y="3267266"/>
            <a:ext cx="0" cy="4946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0A7EB97-926B-9A4C-8C90-C946027C4E34}"/>
                  </a:ext>
                </a:extLst>
              </p:cNvPr>
              <p:cNvSpPr txBox="1"/>
              <p:nvPr/>
            </p:nvSpPr>
            <p:spPr>
              <a:xfrm>
                <a:off x="4060870" y="3303719"/>
                <a:ext cx="2125458" cy="608885"/>
              </a:xfrm>
              <a:prstGeom prst="rect">
                <a:avLst/>
              </a:prstGeom>
              <a:noFill/>
            </p:spPr>
            <p:txBody>
              <a:bodyPr wrap="square" rtlCol="0">
                <a:spAutoFit/>
              </a:bodyPr>
              <a:lstStyle/>
              <a:p>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rPr>
                          <m:t>𝑊</m:t>
                        </m:r>
                      </m:e>
                      <m:sub>
                        <m:r>
                          <a:rPr lang="en-US" sz="1600" i="1" dirty="0">
                            <a:latin typeface="Cambria Math" panose="02040503050406030204" pitchFamily="18" charset="0"/>
                          </a:rPr>
                          <m:t>[</m:t>
                        </m:r>
                        <m:r>
                          <a:rPr lang="en-US" sz="1600" i="1" dirty="0">
                            <a:latin typeface="Cambria Math" panose="02040503050406030204" pitchFamily="18" charset="0"/>
                          </a:rPr>
                          <m:t>𝑚</m:t>
                        </m:r>
                        <m:r>
                          <a:rPr lang="en-US" sz="1600" i="1" dirty="0">
                            <a:latin typeface="Cambria Math" panose="02040503050406030204" pitchFamily="18" charset="0"/>
                            <a:ea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𝑛</m:t>
                        </m:r>
                        <m:r>
                          <a:rPr lang="en-US" sz="1600" i="1" dirty="0">
                            <a:latin typeface="Cambria Math" panose="02040503050406030204" pitchFamily="18" charset="0"/>
                          </a:rPr>
                          <m:t>]</m:t>
                        </m:r>
                      </m:sub>
                    </m:sSub>
                  </m:oMath>
                </a14:m>
                <a:r>
                  <a:rPr lang="en-US" sz="1600" b="1" dirty="0">
                    <a:latin typeface="Segoe UI Light" panose="020B0502040204020203" pitchFamily="34" charset="0"/>
                    <a:cs typeface="Segoe UI Light" panose="020B0502040204020203" pitchFamily="34" charset="0"/>
                  </a:rPr>
                  <a:t>: neural network weights</a:t>
                </a:r>
              </a:p>
            </p:txBody>
          </p:sp>
        </mc:Choice>
        <mc:Fallback xmlns="">
          <p:sp>
            <p:nvSpPr>
              <p:cNvPr id="86" name="TextBox 85">
                <a:extLst>
                  <a:ext uri="{FF2B5EF4-FFF2-40B4-BE49-F238E27FC236}">
                    <a16:creationId xmlns:a16="http://schemas.microsoft.com/office/drawing/2014/main" id="{00A7EB97-926B-9A4C-8C90-C946027C4E34}"/>
                  </a:ext>
                </a:extLst>
              </p:cNvPr>
              <p:cNvSpPr txBox="1">
                <a:spLocks noRot="1" noChangeAspect="1" noMove="1" noResize="1" noEditPoints="1" noAdjustHandles="1" noChangeArrowheads="1" noChangeShapeType="1" noTextEdit="1"/>
              </p:cNvSpPr>
              <p:nvPr/>
            </p:nvSpPr>
            <p:spPr>
              <a:xfrm>
                <a:off x="4060870" y="3303719"/>
                <a:ext cx="2125458" cy="608885"/>
              </a:xfrm>
              <a:prstGeom prst="rect">
                <a:avLst/>
              </a:prstGeom>
              <a:blipFill>
                <a:blip r:embed="rId5"/>
                <a:stretch>
                  <a:fillRect l="-1433" t="-4000" b="-11000"/>
                </a:stretch>
              </a:blipFill>
            </p:spPr>
            <p:txBody>
              <a:bodyPr/>
              <a:lstStyle/>
              <a:p>
                <a:r>
                  <a:rPr lang="en-US">
                    <a:noFill/>
                  </a:rPr>
                  <a:t> </a:t>
                </a:r>
              </a:p>
            </p:txBody>
          </p:sp>
        </mc:Fallback>
      </mc:AlternateContent>
      <p:sp>
        <p:nvSpPr>
          <p:cNvPr id="88" name="Rectangle 87">
            <a:extLst>
              <a:ext uri="{FF2B5EF4-FFF2-40B4-BE49-F238E27FC236}">
                <a16:creationId xmlns:a16="http://schemas.microsoft.com/office/drawing/2014/main" id="{4742EE2A-EB47-9D43-B988-3816495F2CA3}"/>
              </a:ext>
            </a:extLst>
          </p:cNvPr>
          <p:cNvSpPr/>
          <p:nvPr/>
        </p:nvSpPr>
        <p:spPr>
          <a:xfrm>
            <a:off x="1769819" y="4182494"/>
            <a:ext cx="926655" cy="330548"/>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Light" panose="020B0502040204020203" pitchFamily="34" charset="0"/>
                <a:cs typeface="Segoe UI Light" panose="020B0502040204020203" pitchFamily="34" charset="0"/>
              </a:rPr>
              <a:t>MOD</a:t>
            </a:r>
            <a:endParaRPr lang="en-US" dirty="0">
              <a:latin typeface="Segoe UI Light" panose="020B0502040204020203" pitchFamily="34" charset="0"/>
              <a:cs typeface="Segoe UI Light" panose="020B0502040204020203" pitchFamily="34" charset="0"/>
            </a:endParaRPr>
          </a:p>
        </p:txBody>
      </p:sp>
      <p:cxnSp>
        <p:nvCxnSpPr>
          <p:cNvPr id="89" name="Straight Arrow Connector 88">
            <a:extLst>
              <a:ext uri="{FF2B5EF4-FFF2-40B4-BE49-F238E27FC236}">
                <a16:creationId xmlns:a16="http://schemas.microsoft.com/office/drawing/2014/main" id="{9CC8C815-6501-0543-829C-BD60758593E1}"/>
              </a:ext>
            </a:extLst>
          </p:cNvPr>
          <p:cNvCxnSpPr>
            <a:cxnSpLocks/>
            <a:stCxn id="88" idx="3"/>
            <a:endCxn id="78" idx="1"/>
          </p:cNvCxnSpPr>
          <p:nvPr/>
        </p:nvCxnSpPr>
        <p:spPr>
          <a:xfrm>
            <a:off x="2696474" y="4347768"/>
            <a:ext cx="43500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7CE3278E-10CE-304C-B1A9-7CD4291B96F1}"/>
              </a:ext>
            </a:extLst>
          </p:cNvPr>
          <p:cNvCxnSpPr>
            <a:cxnSpLocks/>
            <a:endCxn id="88" idx="2"/>
          </p:cNvCxnSpPr>
          <p:nvPr/>
        </p:nvCxnSpPr>
        <p:spPr>
          <a:xfrm flipV="1">
            <a:off x="2233147" y="4513042"/>
            <a:ext cx="0" cy="4847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114DD548-357A-6C49-9879-EB349335BB6B}"/>
              </a:ext>
            </a:extLst>
          </p:cNvPr>
          <p:cNvSpPr txBox="1"/>
          <p:nvPr/>
        </p:nvSpPr>
        <p:spPr>
          <a:xfrm>
            <a:off x="795532" y="3588481"/>
            <a:ext cx="847329" cy="338554"/>
          </a:xfrm>
          <a:prstGeom prst="rect">
            <a:avLst/>
          </a:prstGeom>
          <a:noFill/>
        </p:spPr>
        <p:txBody>
          <a:bodyPr wrap="square" rtlCol="0">
            <a:spAutoFit/>
          </a:bodyPr>
          <a:lstStyle/>
          <a:p>
            <a:r>
              <a:rPr lang="en-US" altLang="zh-CN" sz="1600" dirty="0">
                <a:solidFill>
                  <a:srgbClr val="0070C0"/>
                </a:solidFill>
                <a:latin typeface="Segoe UI Light" panose="020B0502040204020203" pitchFamily="34" charset="0"/>
                <a:cs typeface="Segoe UI Light" panose="020B0502040204020203" pitchFamily="34" charset="0"/>
              </a:rPr>
              <a:t>Fiber</a:t>
            </a:r>
            <a:endParaRPr lang="en-US" sz="1600" dirty="0">
              <a:solidFill>
                <a:srgbClr val="0070C0"/>
              </a:solidFill>
              <a:latin typeface="Segoe UI Light" panose="020B0502040204020203" pitchFamily="34" charset="0"/>
              <a:cs typeface="Segoe UI Light" panose="020B0502040204020203" pitchFamily="34" charset="0"/>
            </a:endParaRPr>
          </a:p>
        </p:txBody>
      </p:sp>
      <p:sp>
        <p:nvSpPr>
          <p:cNvPr id="95" name="Oval 94">
            <a:extLst>
              <a:ext uri="{FF2B5EF4-FFF2-40B4-BE49-F238E27FC236}">
                <a16:creationId xmlns:a16="http://schemas.microsoft.com/office/drawing/2014/main" id="{A47EA6E4-C3BC-FB4A-9B09-E13D4CBBF298}"/>
              </a:ext>
            </a:extLst>
          </p:cNvPr>
          <p:cNvSpPr/>
          <p:nvPr/>
        </p:nvSpPr>
        <p:spPr>
          <a:xfrm>
            <a:off x="1644692" y="4094140"/>
            <a:ext cx="1173474" cy="530727"/>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96" name="TextBox 95">
            <a:extLst>
              <a:ext uri="{FF2B5EF4-FFF2-40B4-BE49-F238E27FC236}">
                <a16:creationId xmlns:a16="http://schemas.microsoft.com/office/drawing/2014/main" id="{EDC91478-F283-F345-A3A4-2E290B0AB8D1}"/>
              </a:ext>
            </a:extLst>
          </p:cNvPr>
          <p:cNvSpPr txBox="1"/>
          <p:nvPr/>
        </p:nvSpPr>
        <p:spPr>
          <a:xfrm>
            <a:off x="385024" y="5827691"/>
            <a:ext cx="1958551" cy="461665"/>
          </a:xfrm>
          <a:prstGeom prst="rect">
            <a:avLst/>
          </a:prstGeom>
          <a:noFill/>
        </p:spPr>
        <p:txBody>
          <a:bodyPr wrap="square" rtlCol="0">
            <a:spAutoFit/>
          </a:bodyPr>
          <a:lstStyle/>
          <a:p>
            <a:pPr algn="ctr"/>
            <a:r>
              <a:rPr lang="en-US" altLang="zh-CN" sz="2400" b="1" i="1" dirty="0">
                <a:solidFill>
                  <a:srgbClr val="C00000"/>
                </a:solidFill>
                <a:latin typeface="Segoe UI Light" panose="020B0502040204020203" pitchFamily="34" charset="0"/>
                <a:cs typeface="Segoe UI Light" panose="020B0502040204020203" pitchFamily="34" charset="0"/>
              </a:rPr>
              <a:t>Multiplication</a:t>
            </a:r>
            <a:endParaRPr lang="en-US" sz="2400" b="1" i="1" dirty="0">
              <a:solidFill>
                <a:srgbClr val="C00000"/>
              </a:solidFill>
              <a:latin typeface="Segoe UI Light" panose="020B0502040204020203" pitchFamily="34" charset="0"/>
              <a:cs typeface="Segoe UI Light" panose="020B0502040204020203" pitchFamily="34" charset="0"/>
            </a:endParaRPr>
          </a:p>
        </p:txBody>
      </p:sp>
      <p:sp>
        <p:nvSpPr>
          <p:cNvPr id="97" name="TextBox 96">
            <a:extLst>
              <a:ext uri="{FF2B5EF4-FFF2-40B4-BE49-F238E27FC236}">
                <a16:creationId xmlns:a16="http://schemas.microsoft.com/office/drawing/2014/main" id="{2B6D89EC-3BB1-5042-BB3E-6D829320DFC7}"/>
              </a:ext>
            </a:extLst>
          </p:cNvPr>
          <p:cNvSpPr txBox="1"/>
          <p:nvPr/>
        </p:nvSpPr>
        <p:spPr>
          <a:xfrm>
            <a:off x="2925563" y="5821777"/>
            <a:ext cx="2076054" cy="461665"/>
          </a:xfrm>
          <a:prstGeom prst="rect">
            <a:avLst/>
          </a:prstGeom>
          <a:noFill/>
        </p:spPr>
        <p:txBody>
          <a:bodyPr wrap="square" rtlCol="0">
            <a:spAutoFit/>
          </a:bodyPr>
          <a:lstStyle/>
          <a:p>
            <a:pPr algn="ctr"/>
            <a:r>
              <a:rPr lang="en-US" altLang="zh-CN" sz="2400" b="1" i="1" dirty="0">
                <a:solidFill>
                  <a:srgbClr val="C00000"/>
                </a:solidFill>
                <a:latin typeface="Segoe UI Light" panose="020B0502040204020203" pitchFamily="34" charset="0"/>
                <a:cs typeface="Segoe UI Light" panose="020B0502040204020203" pitchFamily="34" charset="0"/>
              </a:rPr>
              <a:t>Accumulation </a:t>
            </a:r>
            <a:endParaRPr lang="en-US" sz="2400" b="1" i="1" dirty="0">
              <a:solidFill>
                <a:srgbClr val="C00000"/>
              </a:solidFill>
              <a:latin typeface="Segoe UI Light" panose="020B0502040204020203" pitchFamily="34" charset="0"/>
              <a:cs typeface="Segoe UI Light" panose="020B0502040204020203" pitchFamily="34" charset="0"/>
            </a:endParaRPr>
          </a:p>
        </p:txBody>
      </p:sp>
      <p:sp>
        <p:nvSpPr>
          <p:cNvPr id="98" name="Oval 97">
            <a:extLst>
              <a:ext uri="{FF2B5EF4-FFF2-40B4-BE49-F238E27FC236}">
                <a16:creationId xmlns:a16="http://schemas.microsoft.com/office/drawing/2014/main" id="{C0C1AC70-758E-E441-8A30-58B9B2DB293D}"/>
              </a:ext>
            </a:extLst>
          </p:cNvPr>
          <p:cNvSpPr/>
          <p:nvPr/>
        </p:nvSpPr>
        <p:spPr>
          <a:xfrm>
            <a:off x="3014217" y="4106472"/>
            <a:ext cx="1110867" cy="507344"/>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cxnSp>
        <p:nvCxnSpPr>
          <p:cNvPr id="99" name="Straight Arrow Connector 98">
            <a:extLst>
              <a:ext uri="{FF2B5EF4-FFF2-40B4-BE49-F238E27FC236}">
                <a16:creationId xmlns:a16="http://schemas.microsoft.com/office/drawing/2014/main" id="{E13606BC-748E-1444-834A-21D868F0DD8B}"/>
              </a:ext>
            </a:extLst>
          </p:cNvPr>
          <p:cNvCxnSpPr>
            <a:cxnSpLocks/>
          </p:cNvCxnSpPr>
          <p:nvPr/>
        </p:nvCxnSpPr>
        <p:spPr>
          <a:xfrm flipV="1">
            <a:off x="795532" y="4533899"/>
            <a:ext cx="891152" cy="1367073"/>
          </a:xfrm>
          <a:prstGeom prst="straightConnector1">
            <a:avLst/>
          </a:prstGeom>
          <a:ln w="127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3FAED07C-255F-4348-8132-ACEC40444DB1}"/>
              </a:ext>
            </a:extLst>
          </p:cNvPr>
          <p:cNvCxnSpPr>
            <a:cxnSpLocks/>
            <a:stCxn id="97" idx="0"/>
            <a:endCxn id="98" idx="4"/>
          </p:cNvCxnSpPr>
          <p:nvPr/>
        </p:nvCxnSpPr>
        <p:spPr>
          <a:xfrm flipH="1" flipV="1">
            <a:off x="3569651" y="4613816"/>
            <a:ext cx="393939" cy="1207961"/>
          </a:xfrm>
          <a:prstGeom prst="straightConnector1">
            <a:avLst/>
          </a:prstGeom>
          <a:ln w="127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D4F0DC04-41A3-7D4A-A40D-131F8C476536}"/>
              </a:ext>
            </a:extLst>
          </p:cNvPr>
          <p:cNvSpPr txBox="1"/>
          <p:nvPr/>
        </p:nvSpPr>
        <p:spPr>
          <a:xfrm>
            <a:off x="5326498" y="5826543"/>
            <a:ext cx="1838048" cy="461665"/>
          </a:xfrm>
          <a:prstGeom prst="rect">
            <a:avLst/>
          </a:prstGeom>
          <a:noFill/>
        </p:spPr>
        <p:txBody>
          <a:bodyPr wrap="square" rtlCol="0">
            <a:spAutoFit/>
          </a:bodyPr>
          <a:lstStyle/>
          <a:p>
            <a:pPr algn="ctr"/>
            <a:r>
              <a:rPr lang="en-US" altLang="zh-CN" sz="2400" b="1" i="1" dirty="0">
                <a:solidFill>
                  <a:srgbClr val="C00000"/>
                </a:solidFill>
                <a:latin typeface="Segoe UI Light" panose="020B0502040204020203" pitchFamily="34" charset="0"/>
                <a:cs typeface="Segoe UI Light" panose="020B0502040204020203" pitchFamily="34" charset="0"/>
              </a:rPr>
              <a:t>Nonlinearity</a:t>
            </a:r>
            <a:endParaRPr lang="en-US" sz="2400" b="1" i="1" dirty="0">
              <a:solidFill>
                <a:srgbClr val="C00000"/>
              </a:solidFill>
              <a:latin typeface="Segoe UI Light" panose="020B0502040204020203" pitchFamily="34" charset="0"/>
              <a:cs typeface="Segoe UI Light" panose="020B0502040204020203" pitchFamily="34" charset="0"/>
            </a:endParaRPr>
          </a:p>
        </p:txBody>
      </p:sp>
      <p:cxnSp>
        <p:nvCxnSpPr>
          <p:cNvPr id="102" name="Straight Arrow Connector 101">
            <a:extLst>
              <a:ext uri="{FF2B5EF4-FFF2-40B4-BE49-F238E27FC236}">
                <a16:creationId xmlns:a16="http://schemas.microsoft.com/office/drawing/2014/main" id="{E6F1D2D2-1600-6742-BAFD-B62F60FCC45A}"/>
              </a:ext>
            </a:extLst>
          </p:cNvPr>
          <p:cNvCxnSpPr>
            <a:cxnSpLocks/>
          </p:cNvCxnSpPr>
          <p:nvPr/>
        </p:nvCxnSpPr>
        <p:spPr>
          <a:xfrm flipV="1">
            <a:off x="6893207" y="5556836"/>
            <a:ext cx="836834" cy="361607"/>
          </a:xfrm>
          <a:prstGeom prst="straightConnector1">
            <a:avLst/>
          </a:prstGeom>
          <a:ln w="127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4" name="Freeform 113">
            <a:extLst>
              <a:ext uri="{FF2B5EF4-FFF2-40B4-BE49-F238E27FC236}">
                <a16:creationId xmlns:a16="http://schemas.microsoft.com/office/drawing/2014/main" id="{3B84AFC2-4282-9249-BCD1-58CB5915739A}"/>
              </a:ext>
            </a:extLst>
          </p:cNvPr>
          <p:cNvSpPr/>
          <p:nvPr/>
        </p:nvSpPr>
        <p:spPr>
          <a:xfrm>
            <a:off x="480947" y="3919624"/>
            <a:ext cx="2653275" cy="439759"/>
          </a:xfrm>
          <a:custGeom>
            <a:avLst/>
            <a:gdLst>
              <a:gd name="connsiteX0" fmla="*/ 2275171 w 2275171"/>
              <a:gd name="connsiteY0" fmla="*/ 18963 h 486514"/>
              <a:gd name="connsiteX1" fmla="*/ 1643159 w 2275171"/>
              <a:gd name="connsiteY1" fmla="*/ 18963 h 486514"/>
              <a:gd name="connsiteX2" fmla="*/ 997700 w 2275171"/>
              <a:gd name="connsiteY2" fmla="*/ 5516 h 486514"/>
              <a:gd name="connsiteX3" fmla="*/ 392583 w 2275171"/>
              <a:gd name="connsiteY3" fmla="*/ 5516 h 486514"/>
              <a:gd name="connsiteX4" fmla="*/ 110194 w 2275171"/>
              <a:gd name="connsiteY4" fmla="*/ 72751 h 486514"/>
              <a:gd name="connsiteX5" fmla="*/ 2618 w 2275171"/>
              <a:gd name="connsiteY5" fmla="*/ 234116 h 486514"/>
              <a:gd name="connsiteX6" fmla="*/ 42959 w 2275171"/>
              <a:gd name="connsiteY6" fmla="*/ 368586 h 486514"/>
              <a:gd name="connsiteX7" fmla="*/ 150536 w 2275171"/>
              <a:gd name="connsiteY7" fmla="*/ 476163 h 486514"/>
              <a:gd name="connsiteX8" fmla="*/ 298453 w 2275171"/>
              <a:gd name="connsiteY8" fmla="*/ 476163 h 48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171" h="486514">
                <a:moveTo>
                  <a:pt x="2275171" y="18963"/>
                </a:moveTo>
                <a:lnTo>
                  <a:pt x="1643159" y="18963"/>
                </a:lnTo>
                <a:cubicBezTo>
                  <a:pt x="1430247" y="16722"/>
                  <a:pt x="1206129" y="7757"/>
                  <a:pt x="997700" y="5516"/>
                </a:cubicBezTo>
                <a:cubicBezTo>
                  <a:pt x="789271" y="3275"/>
                  <a:pt x="540501" y="-5690"/>
                  <a:pt x="392583" y="5516"/>
                </a:cubicBezTo>
                <a:cubicBezTo>
                  <a:pt x="244665" y="16722"/>
                  <a:pt x="175188" y="34651"/>
                  <a:pt x="110194" y="72751"/>
                </a:cubicBezTo>
                <a:cubicBezTo>
                  <a:pt x="45200" y="110851"/>
                  <a:pt x="13824" y="184810"/>
                  <a:pt x="2618" y="234116"/>
                </a:cubicBezTo>
                <a:cubicBezTo>
                  <a:pt x="-8588" y="283422"/>
                  <a:pt x="18306" y="328245"/>
                  <a:pt x="42959" y="368586"/>
                </a:cubicBezTo>
                <a:cubicBezTo>
                  <a:pt x="67612" y="408927"/>
                  <a:pt x="107954" y="458233"/>
                  <a:pt x="150536" y="476163"/>
                </a:cubicBezTo>
                <a:cubicBezTo>
                  <a:pt x="193118" y="494093"/>
                  <a:pt x="245785" y="485128"/>
                  <a:pt x="298453" y="476163"/>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 name="Slide Number Placeholder 3">
            <a:extLst>
              <a:ext uri="{FF2B5EF4-FFF2-40B4-BE49-F238E27FC236}">
                <a16:creationId xmlns:a16="http://schemas.microsoft.com/office/drawing/2014/main" id="{DB26DE5B-220D-3542-9C39-EEBB47AE5942}"/>
              </a:ext>
            </a:extLst>
          </p:cNvPr>
          <p:cNvSpPr>
            <a:spLocks noGrp="1"/>
          </p:cNvSpPr>
          <p:nvPr>
            <p:ph type="sldNum" sz="quarter" idx="12"/>
          </p:nvPr>
        </p:nvSpPr>
        <p:spPr/>
        <p:txBody>
          <a:bodyPr/>
          <a:lstStyle/>
          <a:p>
            <a:fld id="{F6CE2AD5-A7E3-4F48-855E-5E0BE41D1A1A}" type="slidenum">
              <a:rPr lang="en-US" smtClean="0">
                <a:latin typeface="Segoe UI Light" panose="020B0502040204020203" pitchFamily="34" charset="0"/>
                <a:cs typeface="Segoe UI Light" panose="020B0502040204020203" pitchFamily="34" charset="0"/>
              </a:rPr>
              <a:t>13</a:t>
            </a:fld>
            <a:endParaRPr lang="en-US" dirty="0">
              <a:latin typeface="Segoe UI Light" panose="020B0502040204020203" pitchFamily="34" charset="0"/>
              <a:cs typeface="Segoe UI Light" panose="020B0502040204020203" pitchFamily="34" charset="0"/>
            </a:endParaRPr>
          </a:p>
        </p:txBody>
      </p:sp>
      <p:grpSp>
        <p:nvGrpSpPr>
          <p:cNvPr id="103" name="Group 102">
            <a:extLst>
              <a:ext uri="{FF2B5EF4-FFF2-40B4-BE49-F238E27FC236}">
                <a16:creationId xmlns:a16="http://schemas.microsoft.com/office/drawing/2014/main" id="{886F4F16-4B0F-4012-A4E1-86C67D8E2163}"/>
              </a:ext>
            </a:extLst>
          </p:cNvPr>
          <p:cNvGrpSpPr/>
          <p:nvPr/>
        </p:nvGrpSpPr>
        <p:grpSpPr>
          <a:xfrm>
            <a:off x="2307801" y="3805151"/>
            <a:ext cx="706416" cy="228944"/>
            <a:chOff x="8131366" y="4687842"/>
            <a:chExt cx="817408" cy="435099"/>
          </a:xfrm>
        </p:grpSpPr>
        <p:sp>
          <p:nvSpPr>
            <p:cNvPr id="104" name="Freeform 129">
              <a:extLst>
                <a:ext uri="{FF2B5EF4-FFF2-40B4-BE49-F238E27FC236}">
                  <a16:creationId xmlns:a16="http://schemas.microsoft.com/office/drawing/2014/main" id="{A7660DB9-7421-467A-9663-2B2119DB4699}"/>
                </a:ext>
              </a:extLst>
            </p:cNvPr>
            <p:cNvSpPr/>
            <p:nvPr/>
          </p:nvSpPr>
          <p:spPr>
            <a:xfrm>
              <a:off x="8131366"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05" name="Freeform 130">
              <a:extLst>
                <a:ext uri="{FF2B5EF4-FFF2-40B4-BE49-F238E27FC236}">
                  <a16:creationId xmlns:a16="http://schemas.microsoft.com/office/drawing/2014/main" id="{6B47682C-2737-4EFF-B64E-1232B46E163E}"/>
                </a:ext>
              </a:extLst>
            </p:cNvPr>
            <p:cNvSpPr/>
            <p:nvPr/>
          </p:nvSpPr>
          <p:spPr>
            <a:xfrm>
              <a:off x="8335235"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06" name="Freeform 131">
              <a:extLst>
                <a:ext uri="{FF2B5EF4-FFF2-40B4-BE49-F238E27FC236}">
                  <a16:creationId xmlns:a16="http://schemas.microsoft.com/office/drawing/2014/main" id="{A1A00CDB-38AF-4F27-825C-1D6D5FE6E586}"/>
                </a:ext>
              </a:extLst>
            </p:cNvPr>
            <p:cNvSpPr/>
            <p:nvPr/>
          </p:nvSpPr>
          <p:spPr>
            <a:xfrm>
              <a:off x="8539738" y="468952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07" name="Freeform 132">
              <a:extLst>
                <a:ext uri="{FF2B5EF4-FFF2-40B4-BE49-F238E27FC236}">
                  <a16:creationId xmlns:a16="http://schemas.microsoft.com/office/drawing/2014/main" id="{2B886B87-2934-475A-8275-B1BDEC5A552E}"/>
                </a:ext>
              </a:extLst>
            </p:cNvPr>
            <p:cNvSpPr/>
            <p:nvPr/>
          </p:nvSpPr>
          <p:spPr>
            <a:xfrm>
              <a:off x="8743607" y="469326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grpSp>
        <p:nvGrpSpPr>
          <p:cNvPr id="108" name="Group 107">
            <a:extLst>
              <a:ext uri="{FF2B5EF4-FFF2-40B4-BE49-F238E27FC236}">
                <a16:creationId xmlns:a16="http://schemas.microsoft.com/office/drawing/2014/main" id="{6585FF1F-0414-49F6-A80B-228CADF175F4}"/>
              </a:ext>
            </a:extLst>
          </p:cNvPr>
          <p:cNvGrpSpPr/>
          <p:nvPr/>
        </p:nvGrpSpPr>
        <p:grpSpPr>
          <a:xfrm>
            <a:off x="828157" y="4244912"/>
            <a:ext cx="706416" cy="228944"/>
            <a:chOff x="8131366" y="4687842"/>
            <a:chExt cx="817408" cy="435099"/>
          </a:xfrm>
        </p:grpSpPr>
        <p:sp>
          <p:nvSpPr>
            <p:cNvPr id="109" name="Freeform 129">
              <a:extLst>
                <a:ext uri="{FF2B5EF4-FFF2-40B4-BE49-F238E27FC236}">
                  <a16:creationId xmlns:a16="http://schemas.microsoft.com/office/drawing/2014/main" id="{9C275AA1-E6DF-4498-99F5-7D16226B8640}"/>
                </a:ext>
              </a:extLst>
            </p:cNvPr>
            <p:cNvSpPr/>
            <p:nvPr/>
          </p:nvSpPr>
          <p:spPr>
            <a:xfrm>
              <a:off x="8131366"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10" name="Freeform 130">
              <a:extLst>
                <a:ext uri="{FF2B5EF4-FFF2-40B4-BE49-F238E27FC236}">
                  <a16:creationId xmlns:a16="http://schemas.microsoft.com/office/drawing/2014/main" id="{C2C2CE1E-905E-4BEF-B14F-0586F8067449}"/>
                </a:ext>
              </a:extLst>
            </p:cNvPr>
            <p:cNvSpPr/>
            <p:nvPr/>
          </p:nvSpPr>
          <p:spPr>
            <a:xfrm>
              <a:off x="8335235"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11" name="Freeform 131">
              <a:extLst>
                <a:ext uri="{FF2B5EF4-FFF2-40B4-BE49-F238E27FC236}">
                  <a16:creationId xmlns:a16="http://schemas.microsoft.com/office/drawing/2014/main" id="{D978415C-9FE3-4ECE-B2C8-16F09254A15D}"/>
                </a:ext>
              </a:extLst>
            </p:cNvPr>
            <p:cNvSpPr/>
            <p:nvPr/>
          </p:nvSpPr>
          <p:spPr>
            <a:xfrm>
              <a:off x="8539738" y="468952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12" name="Freeform 132">
              <a:extLst>
                <a:ext uri="{FF2B5EF4-FFF2-40B4-BE49-F238E27FC236}">
                  <a16:creationId xmlns:a16="http://schemas.microsoft.com/office/drawing/2014/main" id="{59A0FB08-EDFC-4EA6-9BA9-26ECC8559971}"/>
                </a:ext>
              </a:extLst>
            </p:cNvPr>
            <p:cNvSpPr/>
            <p:nvPr/>
          </p:nvSpPr>
          <p:spPr>
            <a:xfrm>
              <a:off x="8743607" y="469326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grpSp>
        <p:nvGrpSpPr>
          <p:cNvPr id="113" name="Group 112">
            <a:extLst>
              <a:ext uri="{FF2B5EF4-FFF2-40B4-BE49-F238E27FC236}">
                <a16:creationId xmlns:a16="http://schemas.microsoft.com/office/drawing/2014/main" id="{84317911-BEFF-4EDF-91D8-57F034A47EDC}"/>
              </a:ext>
            </a:extLst>
          </p:cNvPr>
          <p:cNvGrpSpPr/>
          <p:nvPr/>
        </p:nvGrpSpPr>
        <p:grpSpPr>
          <a:xfrm rot="5400000">
            <a:off x="7652596" y="2951631"/>
            <a:ext cx="706416" cy="228944"/>
            <a:chOff x="8131366" y="4687842"/>
            <a:chExt cx="817408" cy="435099"/>
          </a:xfrm>
        </p:grpSpPr>
        <p:sp>
          <p:nvSpPr>
            <p:cNvPr id="115" name="Freeform 129">
              <a:extLst>
                <a:ext uri="{FF2B5EF4-FFF2-40B4-BE49-F238E27FC236}">
                  <a16:creationId xmlns:a16="http://schemas.microsoft.com/office/drawing/2014/main" id="{3D0FE18A-8C8A-4B46-98B2-74987692EFC2}"/>
                </a:ext>
              </a:extLst>
            </p:cNvPr>
            <p:cNvSpPr/>
            <p:nvPr/>
          </p:nvSpPr>
          <p:spPr>
            <a:xfrm>
              <a:off x="8131366"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16" name="Freeform 130">
              <a:extLst>
                <a:ext uri="{FF2B5EF4-FFF2-40B4-BE49-F238E27FC236}">
                  <a16:creationId xmlns:a16="http://schemas.microsoft.com/office/drawing/2014/main" id="{99AE55D0-52F2-40DF-BE05-6D9460F4D97F}"/>
                </a:ext>
              </a:extLst>
            </p:cNvPr>
            <p:cNvSpPr/>
            <p:nvPr/>
          </p:nvSpPr>
          <p:spPr>
            <a:xfrm>
              <a:off x="8335235"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17" name="Freeform 131">
              <a:extLst>
                <a:ext uri="{FF2B5EF4-FFF2-40B4-BE49-F238E27FC236}">
                  <a16:creationId xmlns:a16="http://schemas.microsoft.com/office/drawing/2014/main" id="{962A2330-9F9D-491B-AAE2-9AD50C75AEBD}"/>
                </a:ext>
              </a:extLst>
            </p:cNvPr>
            <p:cNvSpPr/>
            <p:nvPr/>
          </p:nvSpPr>
          <p:spPr>
            <a:xfrm>
              <a:off x="8539738" y="468952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18" name="Freeform 132">
              <a:extLst>
                <a:ext uri="{FF2B5EF4-FFF2-40B4-BE49-F238E27FC236}">
                  <a16:creationId xmlns:a16="http://schemas.microsoft.com/office/drawing/2014/main" id="{69579EA4-2872-4269-863F-8383468496C9}"/>
                </a:ext>
              </a:extLst>
            </p:cNvPr>
            <p:cNvSpPr/>
            <p:nvPr/>
          </p:nvSpPr>
          <p:spPr>
            <a:xfrm>
              <a:off x="8743607" y="469326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grpSp>
        <p:nvGrpSpPr>
          <p:cNvPr id="119" name="Group 118">
            <a:extLst>
              <a:ext uri="{FF2B5EF4-FFF2-40B4-BE49-F238E27FC236}">
                <a16:creationId xmlns:a16="http://schemas.microsoft.com/office/drawing/2014/main" id="{C9A5CFF0-6FE5-4341-95A3-69768BBB7EAC}"/>
              </a:ext>
            </a:extLst>
          </p:cNvPr>
          <p:cNvGrpSpPr/>
          <p:nvPr/>
        </p:nvGrpSpPr>
        <p:grpSpPr>
          <a:xfrm rot="5400000">
            <a:off x="7092326" y="2940599"/>
            <a:ext cx="706416" cy="228944"/>
            <a:chOff x="8131366" y="4687842"/>
            <a:chExt cx="817408" cy="435099"/>
          </a:xfrm>
        </p:grpSpPr>
        <p:sp>
          <p:nvSpPr>
            <p:cNvPr id="120" name="Freeform 129">
              <a:extLst>
                <a:ext uri="{FF2B5EF4-FFF2-40B4-BE49-F238E27FC236}">
                  <a16:creationId xmlns:a16="http://schemas.microsoft.com/office/drawing/2014/main" id="{69430E0F-538D-4E0C-9874-0743BC2BEE02}"/>
                </a:ext>
              </a:extLst>
            </p:cNvPr>
            <p:cNvSpPr/>
            <p:nvPr/>
          </p:nvSpPr>
          <p:spPr>
            <a:xfrm>
              <a:off x="8131366"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21" name="Freeform 130">
              <a:extLst>
                <a:ext uri="{FF2B5EF4-FFF2-40B4-BE49-F238E27FC236}">
                  <a16:creationId xmlns:a16="http://schemas.microsoft.com/office/drawing/2014/main" id="{69D05D43-A19D-406F-8C7A-CBD859B4088F}"/>
                </a:ext>
              </a:extLst>
            </p:cNvPr>
            <p:cNvSpPr/>
            <p:nvPr/>
          </p:nvSpPr>
          <p:spPr>
            <a:xfrm>
              <a:off x="8335235"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22" name="Freeform 131">
              <a:extLst>
                <a:ext uri="{FF2B5EF4-FFF2-40B4-BE49-F238E27FC236}">
                  <a16:creationId xmlns:a16="http://schemas.microsoft.com/office/drawing/2014/main" id="{8051821C-D2FB-44D8-91C8-4E81FCDD7924}"/>
                </a:ext>
              </a:extLst>
            </p:cNvPr>
            <p:cNvSpPr/>
            <p:nvPr/>
          </p:nvSpPr>
          <p:spPr>
            <a:xfrm>
              <a:off x="8539738" y="468952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23" name="Freeform 132">
              <a:extLst>
                <a:ext uri="{FF2B5EF4-FFF2-40B4-BE49-F238E27FC236}">
                  <a16:creationId xmlns:a16="http://schemas.microsoft.com/office/drawing/2014/main" id="{73AD3EBA-35F7-47FD-B938-D80F7092BA59}"/>
                </a:ext>
              </a:extLst>
            </p:cNvPr>
            <p:cNvSpPr/>
            <p:nvPr/>
          </p:nvSpPr>
          <p:spPr>
            <a:xfrm>
              <a:off x="8743607" y="469326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grpSp>
        <p:nvGrpSpPr>
          <p:cNvPr id="124" name="Group 123">
            <a:extLst>
              <a:ext uri="{FF2B5EF4-FFF2-40B4-BE49-F238E27FC236}">
                <a16:creationId xmlns:a16="http://schemas.microsoft.com/office/drawing/2014/main" id="{FA320CEA-A13E-4961-BAA8-8ED0F9074D0A}"/>
              </a:ext>
            </a:extLst>
          </p:cNvPr>
          <p:cNvGrpSpPr/>
          <p:nvPr/>
        </p:nvGrpSpPr>
        <p:grpSpPr>
          <a:xfrm rot="5400000">
            <a:off x="8194728" y="2895081"/>
            <a:ext cx="706416" cy="228944"/>
            <a:chOff x="8131366" y="4687842"/>
            <a:chExt cx="817408" cy="435099"/>
          </a:xfrm>
        </p:grpSpPr>
        <p:sp>
          <p:nvSpPr>
            <p:cNvPr id="125" name="Freeform 129">
              <a:extLst>
                <a:ext uri="{FF2B5EF4-FFF2-40B4-BE49-F238E27FC236}">
                  <a16:creationId xmlns:a16="http://schemas.microsoft.com/office/drawing/2014/main" id="{3D5A40B0-E93D-4B98-BE49-491E26CD5F37}"/>
                </a:ext>
              </a:extLst>
            </p:cNvPr>
            <p:cNvSpPr/>
            <p:nvPr/>
          </p:nvSpPr>
          <p:spPr>
            <a:xfrm>
              <a:off x="8131366"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26" name="Freeform 130">
              <a:extLst>
                <a:ext uri="{FF2B5EF4-FFF2-40B4-BE49-F238E27FC236}">
                  <a16:creationId xmlns:a16="http://schemas.microsoft.com/office/drawing/2014/main" id="{9173A9F5-0ACE-4A1E-8F11-9CC1C58FACE0}"/>
                </a:ext>
              </a:extLst>
            </p:cNvPr>
            <p:cNvSpPr/>
            <p:nvPr/>
          </p:nvSpPr>
          <p:spPr>
            <a:xfrm>
              <a:off x="8335235"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27" name="Freeform 131">
              <a:extLst>
                <a:ext uri="{FF2B5EF4-FFF2-40B4-BE49-F238E27FC236}">
                  <a16:creationId xmlns:a16="http://schemas.microsoft.com/office/drawing/2014/main" id="{C7FF8675-5BC3-4145-9A02-D8B10277BBB6}"/>
                </a:ext>
              </a:extLst>
            </p:cNvPr>
            <p:cNvSpPr/>
            <p:nvPr/>
          </p:nvSpPr>
          <p:spPr>
            <a:xfrm>
              <a:off x="8539738" y="468952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28" name="Freeform 132">
              <a:extLst>
                <a:ext uri="{FF2B5EF4-FFF2-40B4-BE49-F238E27FC236}">
                  <a16:creationId xmlns:a16="http://schemas.microsoft.com/office/drawing/2014/main" id="{014F73B7-0DE1-4B47-8B3A-BE584E9656CC}"/>
                </a:ext>
              </a:extLst>
            </p:cNvPr>
            <p:cNvSpPr/>
            <p:nvPr/>
          </p:nvSpPr>
          <p:spPr>
            <a:xfrm>
              <a:off x="8743607" y="469326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grpSp>
        <p:nvGrpSpPr>
          <p:cNvPr id="129" name="Group 128">
            <a:extLst>
              <a:ext uri="{FF2B5EF4-FFF2-40B4-BE49-F238E27FC236}">
                <a16:creationId xmlns:a16="http://schemas.microsoft.com/office/drawing/2014/main" id="{F1826AED-DFB7-4118-8228-2EB68811216E}"/>
              </a:ext>
            </a:extLst>
          </p:cNvPr>
          <p:cNvGrpSpPr/>
          <p:nvPr/>
        </p:nvGrpSpPr>
        <p:grpSpPr>
          <a:xfrm rot="5400000">
            <a:off x="8745759" y="2895368"/>
            <a:ext cx="706416" cy="228944"/>
            <a:chOff x="8131366" y="4687842"/>
            <a:chExt cx="817408" cy="435099"/>
          </a:xfrm>
        </p:grpSpPr>
        <p:sp>
          <p:nvSpPr>
            <p:cNvPr id="130" name="Freeform 129">
              <a:extLst>
                <a:ext uri="{FF2B5EF4-FFF2-40B4-BE49-F238E27FC236}">
                  <a16:creationId xmlns:a16="http://schemas.microsoft.com/office/drawing/2014/main" id="{69F293B2-B6BE-4257-A3B5-1EADC8130EDD}"/>
                </a:ext>
              </a:extLst>
            </p:cNvPr>
            <p:cNvSpPr/>
            <p:nvPr/>
          </p:nvSpPr>
          <p:spPr>
            <a:xfrm>
              <a:off x="8131366"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31" name="Freeform 130">
              <a:extLst>
                <a:ext uri="{FF2B5EF4-FFF2-40B4-BE49-F238E27FC236}">
                  <a16:creationId xmlns:a16="http://schemas.microsoft.com/office/drawing/2014/main" id="{1C893AE2-40ED-4422-B46C-16F95A36480A}"/>
                </a:ext>
              </a:extLst>
            </p:cNvPr>
            <p:cNvSpPr/>
            <p:nvPr/>
          </p:nvSpPr>
          <p:spPr>
            <a:xfrm>
              <a:off x="8335235"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32" name="Freeform 131">
              <a:extLst>
                <a:ext uri="{FF2B5EF4-FFF2-40B4-BE49-F238E27FC236}">
                  <a16:creationId xmlns:a16="http://schemas.microsoft.com/office/drawing/2014/main" id="{575C1D5E-D484-41ED-A712-FAD9FD7F3026}"/>
                </a:ext>
              </a:extLst>
            </p:cNvPr>
            <p:cNvSpPr/>
            <p:nvPr/>
          </p:nvSpPr>
          <p:spPr>
            <a:xfrm>
              <a:off x="8539738" y="468952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33" name="Freeform 132">
              <a:extLst>
                <a:ext uri="{FF2B5EF4-FFF2-40B4-BE49-F238E27FC236}">
                  <a16:creationId xmlns:a16="http://schemas.microsoft.com/office/drawing/2014/main" id="{D66A3712-9C3A-40B9-8161-2E268412D608}"/>
                </a:ext>
              </a:extLst>
            </p:cNvPr>
            <p:cNvSpPr/>
            <p:nvPr/>
          </p:nvSpPr>
          <p:spPr>
            <a:xfrm>
              <a:off x="8743607" y="469326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581A9BFC-FDE2-42C1-BE42-B2E1C384DED5}"/>
                  </a:ext>
                </a:extLst>
              </p:cNvPr>
              <p:cNvSpPr txBox="1"/>
              <p:nvPr/>
            </p:nvSpPr>
            <p:spPr>
              <a:xfrm>
                <a:off x="1360939" y="5000140"/>
                <a:ext cx="2365057" cy="362663"/>
              </a:xfrm>
              <a:prstGeom prst="rect">
                <a:avLst/>
              </a:prstGeom>
              <a:noFill/>
            </p:spPr>
            <p:txBody>
              <a:bodyPr wrap="square" rtlCol="0">
                <a:spAutoFit/>
              </a:bodyPr>
              <a:lstStyle/>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ea typeface="Cambria Math" panose="02040503050406030204" pitchFamily="18" charset="0"/>
                          </a:rPr>
                          <m:t>×1</m:t>
                        </m:r>
                        <m:r>
                          <a:rPr lang="en-US" sz="1600" i="1">
                            <a:latin typeface="Cambria Math" panose="02040503050406030204" pitchFamily="18" charset="0"/>
                          </a:rPr>
                          <m:t>]</m:t>
                        </m:r>
                      </m:sub>
                    </m:sSub>
                    <m:r>
                      <a:rPr lang="en-US" sz="1600" i="1">
                        <a:latin typeface="Cambria Math" panose="02040503050406030204" pitchFamily="18" charset="0"/>
                      </a:rPr>
                      <m:t> </m:t>
                    </m:r>
                  </m:oMath>
                </a14:m>
                <a:r>
                  <a:rPr lang="en-US" sz="1600" b="1" dirty="0">
                    <a:latin typeface="Segoe UI Light" panose="020B0502040204020203" pitchFamily="34" charset="0"/>
                    <a:cs typeface="Segoe UI Light" panose="020B0502040204020203" pitchFamily="34" charset="0"/>
                  </a:rPr>
                  <a:t>: User data to infer</a:t>
                </a:r>
              </a:p>
            </p:txBody>
          </p:sp>
        </mc:Choice>
        <mc:Fallback xmlns="">
          <p:sp>
            <p:nvSpPr>
              <p:cNvPr id="134" name="TextBox 133">
                <a:extLst>
                  <a:ext uri="{FF2B5EF4-FFF2-40B4-BE49-F238E27FC236}">
                    <a16:creationId xmlns:a16="http://schemas.microsoft.com/office/drawing/2014/main" id="{581A9BFC-FDE2-42C1-BE42-B2E1C384DED5}"/>
                  </a:ext>
                </a:extLst>
              </p:cNvPr>
              <p:cNvSpPr txBox="1">
                <a:spLocks noRot="1" noChangeAspect="1" noMove="1" noResize="1" noEditPoints="1" noAdjustHandles="1" noChangeArrowheads="1" noChangeShapeType="1" noTextEdit="1"/>
              </p:cNvSpPr>
              <p:nvPr/>
            </p:nvSpPr>
            <p:spPr>
              <a:xfrm>
                <a:off x="1360939" y="5000140"/>
                <a:ext cx="2365057" cy="362663"/>
              </a:xfrm>
              <a:prstGeom prst="rect">
                <a:avLst/>
              </a:prstGeom>
              <a:blipFill>
                <a:blip r:embed="rId6"/>
                <a:stretch>
                  <a:fillRect t="-6667" r="-773" b="-11667"/>
                </a:stretch>
              </a:blipFill>
            </p:spPr>
            <p:txBody>
              <a:bodyPr/>
              <a:lstStyle/>
              <a:p>
                <a:r>
                  <a:rPr lang="en-US">
                    <a:noFill/>
                  </a:rPr>
                  <a:t> </a:t>
                </a:r>
              </a:p>
            </p:txBody>
          </p:sp>
        </mc:Fallback>
      </mc:AlternateContent>
      <p:sp>
        <p:nvSpPr>
          <p:cNvPr id="136" name="Cloud 135">
            <a:extLst>
              <a:ext uri="{FF2B5EF4-FFF2-40B4-BE49-F238E27FC236}">
                <a16:creationId xmlns:a16="http://schemas.microsoft.com/office/drawing/2014/main" id="{E6DE3E38-E902-4682-A03F-C1B64683D85C}"/>
              </a:ext>
            </a:extLst>
          </p:cNvPr>
          <p:cNvSpPr/>
          <p:nvPr/>
        </p:nvSpPr>
        <p:spPr>
          <a:xfrm>
            <a:off x="9146162" y="1706393"/>
            <a:ext cx="2253826" cy="858891"/>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Light" panose="020B0502040204020203" pitchFamily="34" charset="0"/>
                <a:cs typeface="Segoe UI Light" panose="020B0502040204020203" pitchFamily="34" charset="0"/>
              </a:rPr>
              <a:t>Internet</a:t>
            </a:r>
          </a:p>
        </p:txBody>
      </p:sp>
      <p:sp>
        <p:nvSpPr>
          <p:cNvPr id="137" name="TextBox 136">
            <a:extLst>
              <a:ext uri="{FF2B5EF4-FFF2-40B4-BE49-F238E27FC236}">
                <a16:creationId xmlns:a16="http://schemas.microsoft.com/office/drawing/2014/main" id="{5FDAE264-07CA-4F6E-A1C6-97E15986B256}"/>
              </a:ext>
            </a:extLst>
          </p:cNvPr>
          <p:cNvSpPr txBox="1"/>
          <p:nvPr/>
        </p:nvSpPr>
        <p:spPr>
          <a:xfrm>
            <a:off x="11148563" y="2931010"/>
            <a:ext cx="1133644" cy="523220"/>
          </a:xfrm>
          <a:prstGeom prst="rect">
            <a:avLst/>
          </a:prstGeom>
          <a:noFill/>
        </p:spPr>
        <p:txBody>
          <a:bodyPr wrap="none" rtlCol="0">
            <a:spAutoFit/>
          </a:bodyPr>
          <a:lstStyle/>
          <a:p>
            <a:r>
              <a:rPr lang="en-US" altLang="zh-CN" sz="2800" b="1" dirty="0">
                <a:latin typeface="Segoe UI Light" panose="020B0502040204020203" pitchFamily="34" charset="0"/>
                <a:cs typeface="Segoe UI Light" panose="020B0502040204020203" pitchFamily="34" charset="0"/>
              </a:rPr>
              <a:t>Client </a:t>
            </a:r>
            <a:endParaRPr lang="en-US" sz="2800" b="1" dirty="0">
              <a:latin typeface="Segoe UI Light" panose="020B0502040204020203" pitchFamily="34" charset="0"/>
              <a:cs typeface="Segoe UI Light" panose="020B0502040204020203" pitchFamily="34" charset="0"/>
            </a:endParaRPr>
          </a:p>
        </p:txBody>
      </p:sp>
      <p:sp>
        <p:nvSpPr>
          <p:cNvPr id="140" name="Freeform: Shape 139">
            <a:extLst>
              <a:ext uri="{FF2B5EF4-FFF2-40B4-BE49-F238E27FC236}">
                <a16:creationId xmlns:a16="http://schemas.microsoft.com/office/drawing/2014/main" id="{375CBFAB-B746-4B4F-B131-7B4D8597514E}"/>
              </a:ext>
            </a:extLst>
          </p:cNvPr>
          <p:cNvSpPr/>
          <p:nvPr/>
        </p:nvSpPr>
        <p:spPr>
          <a:xfrm>
            <a:off x="7357828" y="1684673"/>
            <a:ext cx="4347583" cy="1844846"/>
          </a:xfrm>
          <a:custGeom>
            <a:avLst/>
            <a:gdLst>
              <a:gd name="connsiteX0" fmla="*/ 3458323 w 3458323"/>
              <a:gd name="connsiteY0" fmla="*/ 689568 h 1593920"/>
              <a:gd name="connsiteX1" fmla="*/ 3046341 w 3458323"/>
              <a:gd name="connsiteY1" fmla="*/ 337876 h 1593920"/>
              <a:gd name="connsiteX2" fmla="*/ 2162086 w 3458323"/>
              <a:gd name="connsiteY2" fmla="*/ 36425 h 1593920"/>
              <a:gd name="connsiteX3" fmla="*/ 1076864 w 3458323"/>
              <a:gd name="connsiteY3" fmla="*/ 26377 h 1593920"/>
              <a:gd name="connsiteX4" fmla="*/ 272996 w 3458323"/>
              <a:gd name="connsiteY4" fmla="*/ 227344 h 1593920"/>
              <a:gd name="connsiteX5" fmla="*/ 31835 w 3458323"/>
              <a:gd name="connsiteY5" fmla="*/ 508698 h 1593920"/>
              <a:gd name="connsiteX6" fmla="*/ 1690 w 3458323"/>
              <a:gd name="connsiteY6" fmla="*/ 980970 h 1593920"/>
              <a:gd name="connsiteX7" fmla="*/ 21787 w 3458323"/>
              <a:gd name="connsiteY7" fmla="*/ 1593920 h 15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323" h="1593920">
                <a:moveTo>
                  <a:pt x="3458323" y="689568"/>
                </a:moveTo>
                <a:cubicBezTo>
                  <a:pt x="3360351" y="568150"/>
                  <a:pt x="3262380" y="446733"/>
                  <a:pt x="3046341" y="337876"/>
                </a:cubicBezTo>
                <a:cubicBezTo>
                  <a:pt x="2830302" y="229019"/>
                  <a:pt x="2490332" y="88341"/>
                  <a:pt x="2162086" y="36425"/>
                </a:cubicBezTo>
                <a:cubicBezTo>
                  <a:pt x="1833840" y="-15491"/>
                  <a:pt x="1391712" y="-5443"/>
                  <a:pt x="1076864" y="26377"/>
                </a:cubicBezTo>
                <a:cubicBezTo>
                  <a:pt x="762016" y="58197"/>
                  <a:pt x="447167" y="146957"/>
                  <a:pt x="272996" y="227344"/>
                </a:cubicBezTo>
                <a:cubicBezTo>
                  <a:pt x="98825" y="307731"/>
                  <a:pt x="77053" y="383094"/>
                  <a:pt x="31835" y="508698"/>
                </a:cubicBezTo>
                <a:cubicBezTo>
                  <a:pt x="-13383" y="634302"/>
                  <a:pt x="3365" y="800100"/>
                  <a:pt x="1690" y="980970"/>
                </a:cubicBezTo>
                <a:cubicBezTo>
                  <a:pt x="15" y="1161840"/>
                  <a:pt x="10901" y="1377880"/>
                  <a:pt x="21787" y="1593920"/>
                </a:cubicBezTo>
              </a:path>
            </a:pathLst>
          </a:cu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43" name="TextBox 142">
            <a:extLst>
              <a:ext uri="{FF2B5EF4-FFF2-40B4-BE49-F238E27FC236}">
                <a16:creationId xmlns:a16="http://schemas.microsoft.com/office/drawing/2014/main" id="{400B6230-98AE-4E65-AA1D-610431BAFD52}"/>
              </a:ext>
            </a:extLst>
          </p:cNvPr>
          <p:cNvSpPr txBox="1"/>
          <p:nvPr/>
        </p:nvSpPr>
        <p:spPr>
          <a:xfrm>
            <a:off x="9677841" y="4031241"/>
            <a:ext cx="2332228" cy="1692771"/>
          </a:xfrm>
          <a:prstGeom prst="rect">
            <a:avLst/>
          </a:prstGeom>
          <a:solidFill>
            <a:schemeClr val="accent2">
              <a:lumMod val="20000"/>
              <a:lumOff val="80000"/>
            </a:schemeClr>
          </a:solidFill>
        </p:spPr>
        <p:txBody>
          <a:bodyPr wrap="square" rtlCol="0">
            <a:spAutoFit/>
          </a:bodyPr>
          <a:lstStyle/>
          <a:p>
            <a:pPr algn="ctr"/>
            <a:r>
              <a:rPr lang="en-US" altLang="zh-CN" sz="2400" b="1" dirty="0" err="1">
                <a:latin typeface="Segoe UI Light" panose="020B0502040204020203" pitchFamily="34" charset="0"/>
                <a:cs typeface="Segoe UI Light" panose="020B0502040204020203" pitchFamily="34" charset="0"/>
              </a:rPr>
              <a:t>ReLU</a:t>
            </a:r>
            <a:r>
              <a:rPr lang="zh-CN" altLang="en-US" sz="2400" b="1" dirty="0">
                <a:latin typeface="Segoe UI Light" panose="020B0502040204020203" pitchFamily="34" charset="0"/>
                <a:cs typeface="Segoe UI Light" panose="020B0502040204020203" pitchFamily="34" charset="0"/>
              </a:rPr>
              <a:t> </a:t>
            </a:r>
            <a:r>
              <a:rPr lang="en-US" altLang="zh-CN" sz="2400" b="1" dirty="0">
                <a:latin typeface="Segoe UI Light" panose="020B0502040204020203" pitchFamily="34" charset="0"/>
                <a:cs typeface="Segoe UI Light" panose="020B0502040204020203" pitchFamily="34" charset="0"/>
              </a:rPr>
              <a:t>on</a:t>
            </a:r>
            <a:r>
              <a:rPr lang="zh-CN" altLang="en-US" sz="2400" b="1" dirty="0">
                <a:latin typeface="Segoe UI Light" panose="020B0502040204020203" pitchFamily="34" charset="0"/>
                <a:cs typeface="Segoe UI Light" panose="020B0502040204020203" pitchFamily="34" charset="0"/>
              </a:rPr>
              <a:t> </a:t>
            </a:r>
            <a:r>
              <a:rPr lang="en-US" altLang="zh-CN" sz="2400" b="1" dirty="0">
                <a:latin typeface="Segoe UI Light" panose="020B0502040204020203" pitchFamily="34" charset="0"/>
                <a:cs typeface="Segoe UI Light" panose="020B0502040204020203" pitchFamily="34" charset="0"/>
              </a:rPr>
              <a:t>switch</a:t>
            </a:r>
            <a:endParaRPr lang="en-US" altLang="zh-CN" sz="2000" dirty="0">
              <a:latin typeface="Segoe UI Light" panose="020B0502040204020203" pitchFamily="34" charset="0"/>
              <a:cs typeface="Segoe UI Light" panose="020B0502040204020203" pitchFamily="34" charset="0"/>
            </a:endParaRPr>
          </a:p>
          <a:p>
            <a:pPr algn="ctr"/>
            <a:r>
              <a:rPr lang="en-US" altLang="zh-CN" sz="2000" b="1" dirty="0">
                <a:latin typeface="Segoe UI Light" panose="020B0502040204020203" pitchFamily="34" charset="0"/>
                <a:cs typeface="Segoe UI Light" panose="020B0502040204020203" pitchFamily="34" charset="0"/>
              </a:rPr>
              <a:t>Match</a:t>
            </a:r>
            <a:r>
              <a:rPr lang="en-US" altLang="zh-CN" sz="2000" dirty="0">
                <a:latin typeface="Segoe UI Light" panose="020B0502040204020203" pitchFamily="34" charset="0"/>
                <a:cs typeface="Segoe UI Light" panose="020B0502040204020203" pitchFamily="34" charset="0"/>
              </a:rPr>
              <a:t>:</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y</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&gt;=</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0</a:t>
            </a:r>
          </a:p>
          <a:p>
            <a:pPr algn="ctr"/>
            <a:r>
              <a:rPr lang="en-US" altLang="zh-CN" sz="2000" b="1" dirty="0">
                <a:latin typeface="Segoe UI Light" panose="020B0502040204020203" pitchFamily="34" charset="0"/>
                <a:cs typeface="Segoe UI Light" panose="020B0502040204020203" pitchFamily="34" charset="0"/>
              </a:rPr>
              <a:t>Action</a:t>
            </a:r>
            <a:r>
              <a:rPr lang="en-US" altLang="zh-CN" sz="2000" dirty="0">
                <a:latin typeface="Segoe UI Light" panose="020B0502040204020203" pitchFamily="34" charset="0"/>
                <a:cs typeface="Segoe UI Light" panose="020B0502040204020203" pitchFamily="34" charset="0"/>
              </a:rPr>
              <a:t>:</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no</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action</a:t>
            </a:r>
          </a:p>
          <a:p>
            <a:pPr algn="ctr"/>
            <a:r>
              <a:rPr lang="en-US" altLang="zh-CN" sz="2000" b="1" dirty="0">
                <a:latin typeface="Segoe UI Light" panose="020B0502040204020203" pitchFamily="34" charset="0"/>
                <a:cs typeface="Segoe UI Light" panose="020B0502040204020203" pitchFamily="34" charset="0"/>
              </a:rPr>
              <a:t>Match:</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y</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&lt;</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0</a:t>
            </a:r>
          </a:p>
          <a:p>
            <a:pPr algn="ctr"/>
            <a:r>
              <a:rPr lang="en-US" altLang="zh-CN" sz="2000" b="1" dirty="0">
                <a:latin typeface="Segoe UI Light" panose="020B0502040204020203" pitchFamily="34" charset="0"/>
                <a:cs typeface="Segoe UI Light" panose="020B0502040204020203" pitchFamily="34" charset="0"/>
              </a:rPr>
              <a:t>Action</a:t>
            </a:r>
            <a:r>
              <a:rPr lang="en-US" altLang="zh-CN" sz="2000" dirty="0">
                <a:latin typeface="Segoe UI Light" panose="020B0502040204020203" pitchFamily="34" charset="0"/>
                <a:cs typeface="Segoe UI Light" panose="020B0502040204020203" pitchFamily="34" charset="0"/>
              </a:rPr>
              <a:t>:</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y</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0</a:t>
            </a:r>
          </a:p>
        </p:txBody>
      </p:sp>
      <p:pic>
        <p:nvPicPr>
          <p:cNvPr id="1026" name="Picture 2" descr="HPE Aruba - SFP+ transceiver module - 10 GigE">
            <a:extLst>
              <a:ext uri="{FF2B5EF4-FFF2-40B4-BE49-F238E27FC236}">
                <a16:creationId xmlns:a16="http://schemas.microsoft.com/office/drawing/2014/main" id="{EEB30BCE-80C4-B24F-A176-6D36426D480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1333">
                        <a14:foregroundMark x1="17667" y1="54884" x2="17667" y2="52558"/>
                        <a14:foregroundMark x1="10500" y1="50698" x2="10167" y2="70930"/>
                        <a14:foregroundMark x1="90167" y1="26512" x2="91333" y2="38837"/>
                      </a14:backgroundRemoval>
                    </a14:imgEffect>
                  </a14:imgLayer>
                </a14:imgProps>
              </a:ext>
              <a:ext uri="{28A0092B-C50C-407E-A947-70E740481C1C}">
                <a14:useLocalDpi xmlns:a14="http://schemas.microsoft.com/office/drawing/2010/main" val="0"/>
              </a:ext>
            </a:extLst>
          </a:blip>
          <a:srcRect/>
          <a:stretch>
            <a:fillRect/>
          </a:stretch>
        </p:blipFill>
        <p:spPr bwMode="auto">
          <a:xfrm>
            <a:off x="2122892" y="2188597"/>
            <a:ext cx="2160150" cy="1548108"/>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38">
            <a:extLst>
              <a:ext uri="{FF2B5EF4-FFF2-40B4-BE49-F238E27FC236}">
                <a16:creationId xmlns:a16="http://schemas.microsoft.com/office/drawing/2014/main" id="{2E15C9A3-E3CB-D349-9586-C4CB3194980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065" b="95122" l="7991" r="92009">
                        <a14:foregroundMark x1="13014" y1="42818" x2="13014" y2="42818"/>
                        <a14:foregroundMark x1="13014" y1="41734" x2="42694" y2="13821"/>
                        <a14:foregroundMark x1="42694" y1="13821" x2="79680" y2="10840"/>
                        <a14:foregroundMark x1="89460" y1="52269" x2="91324" y2="60163"/>
                        <a14:foregroundMark x1="79680" y1="10840" x2="89192" y2="51134"/>
                        <a14:foregroundMark x1="91324" y1="60163" x2="74696" y2="87587"/>
                        <a14:foregroundMark x1="40728" y1="93058" x2="31507" y2="92141"/>
                        <a14:foregroundMark x1="31507" y1="92141" x2="13242" y2="52304"/>
                        <a14:foregroundMark x1="13242" y1="52304" x2="13699" y2="38753"/>
                        <a14:foregroundMark x1="66210" y1="7859" x2="71689" y2="7317"/>
                        <a14:foregroundMark x1="8447" y1="13821" x2="10502" y2="26558"/>
                        <a14:foregroundMark x1="17580" y1="93496" x2="17580" y2="95122"/>
                        <a14:foregroundMark x1="91324" y1="83469" x2="92237" y2="82656"/>
                        <a14:foregroundMark x1="67808" y1="5420" x2="82648" y2="4065"/>
                        <a14:foregroundMark x1="8676" y1="24119" x2="11416" y2="43089"/>
                        <a14:backgroundMark x1="55251" y1="92954" x2="59589" y2="93225"/>
                        <a14:backgroundMark x1="45890" y1="96748" x2="55023" y2="94851"/>
                        <a14:backgroundMark x1="44521" y1="95122" x2="48858" y2="94309"/>
                        <a14:backgroundMark x1="59589" y1="94580" x2="65068" y2="94580"/>
                        <a14:backgroundMark x1="72374" y1="91870" x2="73516" y2="90515"/>
                        <a14:backgroundMark x1="66438" y1="96477" x2="47717" y2="96206"/>
                        <a14:backgroundMark x1="47717" y1="96206" x2="44521" y2="93496"/>
                        <a14:backgroundMark x1="68721" y1="93767" x2="74658" y2="93225"/>
                        <a14:backgroundMark x1="65297" y1="95664" x2="68265" y2="94851"/>
                        <a14:backgroundMark x1="42237" y1="93767" x2="43836" y2="93496"/>
                        <a14:backgroundMark x1="40868" y1="94038" x2="43836" y2="93496"/>
                        <a14:backgroundMark x1="45434" y1="92954" x2="43379" y2="93225"/>
                        <a14:backgroundMark x1="40411" y1="94038" x2="40411" y2="94038"/>
                        <a14:backgroundMark x1="40639" y1="93225" x2="41324" y2="93225"/>
                        <a14:backgroundMark x1="91324" y1="60705" x2="91096" y2="56640"/>
                        <a14:backgroundMark x1="91324" y1="57995" x2="90639" y2="56098"/>
                        <a14:backgroundMark x1="91096" y1="60163" x2="90639" y2="55014"/>
                      </a14:backgroundRemoval>
                    </a14:imgEffect>
                  </a14:imgLayer>
                </a14:imgProps>
              </a:ext>
            </a:extLst>
          </a:blip>
          <a:stretch>
            <a:fillRect/>
          </a:stretch>
        </p:blipFill>
        <p:spPr>
          <a:xfrm>
            <a:off x="7557152" y="5081815"/>
            <a:ext cx="1430197" cy="1201627"/>
          </a:xfrm>
          <a:prstGeom prst="rect">
            <a:avLst/>
          </a:prstGeom>
        </p:spPr>
      </p:pic>
      <p:sp>
        <p:nvSpPr>
          <p:cNvPr id="73" name="TextBox 72">
            <a:extLst>
              <a:ext uri="{FF2B5EF4-FFF2-40B4-BE49-F238E27FC236}">
                <a16:creationId xmlns:a16="http://schemas.microsoft.com/office/drawing/2014/main" id="{7A4508A0-A63E-45E1-97C4-3ABD1150A339}"/>
              </a:ext>
            </a:extLst>
          </p:cNvPr>
          <p:cNvSpPr txBox="1"/>
          <p:nvPr/>
        </p:nvSpPr>
        <p:spPr>
          <a:xfrm>
            <a:off x="2113812" y="1876394"/>
            <a:ext cx="2334293" cy="523220"/>
          </a:xfrm>
          <a:prstGeom prst="rect">
            <a:avLst/>
          </a:prstGeom>
          <a:noFill/>
        </p:spPr>
        <p:txBody>
          <a:bodyPr wrap="none" rtlCol="0">
            <a:spAutoFit/>
          </a:bodyPr>
          <a:lstStyle/>
          <a:p>
            <a:r>
              <a:rPr lang="en-US" altLang="zh-CN" sz="2800" b="1" dirty="0">
                <a:latin typeface="Segoe UI Light" panose="020B0502040204020203" pitchFamily="34" charset="0"/>
                <a:cs typeface="Segoe UI Light" panose="020B0502040204020203" pitchFamily="34" charset="0"/>
              </a:rPr>
              <a:t>IOI transceiver</a:t>
            </a:r>
            <a:endParaRPr lang="en-US" sz="2800" b="1" dirty="0">
              <a:latin typeface="Segoe UI Light" panose="020B0502040204020203" pitchFamily="34" charset="0"/>
              <a:cs typeface="Segoe UI Light" panose="020B0502040204020203" pitchFamily="34" charset="0"/>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E9396C9-06FB-4A92-9FFD-3CBBBFBBE404}"/>
                  </a:ext>
                </a:extLst>
              </p:cNvPr>
              <p:cNvSpPr txBox="1"/>
              <p:nvPr/>
            </p:nvSpPr>
            <p:spPr>
              <a:xfrm>
                <a:off x="4065500" y="4413270"/>
                <a:ext cx="2449600" cy="608885"/>
              </a:xfrm>
              <a:prstGeom prst="rect">
                <a:avLst/>
              </a:prstGeom>
              <a:noFill/>
            </p:spPr>
            <p:txBody>
              <a:bodyPr wrap="square" rtlCol="0">
                <a:spAutoFit/>
              </a:bodyPr>
              <a:lstStyle/>
              <a:p>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rPr>
                          <m:t>𝑌</m:t>
                        </m:r>
                      </m:e>
                      <m:sub>
                        <m:r>
                          <a:rPr lang="en-US" sz="1600" i="1" dirty="0">
                            <a:latin typeface="Cambria Math" panose="02040503050406030204" pitchFamily="18" charset="0"/>
                          </a:rPr>
                          <m:t>[</m:t>
                        </m:r>
                        <m:r>
                          <a:rPr lang="en-US" sz="1600" i="1" dirty="0">
                            <a:latin typeface="Cambria Math" panose="02040503050406030204" pitchFamily="18" charset="0"/>
                          </a:rPr>
                          <m:t>𝑚</m:t>
                        </m:r>
                        <m:r>
                          <a:rPr lang="en-US" sz="1600" i="1" dirty="0">
                            <a:latin typeface="Cambria Math" panose="02040503050406030204" pitchFamily="18" charset="0"/>
                            <a:ea typeface="Cambria Math" panose="02040503050406030204" pitchFamily="18" charset="0"/>
                          </a:rPr>
                          <m:t>×1]</m:t>
                        </m:r>
                      </m:sub>
                    </m:sSub>
                    <m:r>
                      <a:rPr lang="en-US" sz="1600" i="1" dirty="0">
                        <a:latin typeface="Cambria Math" panose="02040503050406030204" pitchFamily="18" charset="0"/>
                        <a:ea typeface="Cambria Math" panose="02040503050406030204" pitchFamily="18" charset="0"/>
                      </a:rPr>
                      <m:t>=</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𝑊</m:t>
                        </m:r>
                      </m:e>
                      <m:sub>
                        <m:r>
                          <a:rPr lang="en-US" sz="1600" i="1" dirty="0">
                            <a:latin typeface="Cambria Math" panose="02040503050406030204" pitchFamily="18" charset="0"/>
                          </a:rPr>
                          <m:t>[</m:t>
                        </m:r>
                        <m:r>
                          <a:rPr lang="en-US" sz="1600" i="1" dirty="0">
                            <a:latin typeface="Cambria Math" panose="02040503050406030204" pitchFamily="18" charset="0"/>
                          </a:rPr>
                          <m:t>𝑚</m:t>
                        </m:r>
                        <m:r>
                          <a:rPr lang="en-US" sz="1600" i="1" dirty="0">
                            <a:latin typeface="Cambria Math" panose="02040503050406030204" pitchFamily="18" charset="0"/>
                            <a:ea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𝑛</m:t>
                        </m:r>
                        <m:r>
                          <a:rPr lang="en-US" sz="1600" i="1" dirty="0">
                            <a:latin typeface="Cambria Math" panose="02040503050406030204" pitchFamily="18" charset="0"/>
                          </a:rPr>
                          <m:t>]</m:t>
                        </m:r>
                      </m:sub>
                    </m:sSub>
                    <m:r>
                      <a:rPr lang="en-US" sz="1600" i="1" dirty="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ea typeface="Cambria Math" panose="02040503050406030204" pitchFamily="18" charset="0"/>
                          </a:rPr>
                          <m:t>×1</m:t>
                        </m:r>
                        <m:r>
                          <a:rPr lang="en-US" sz="1600" i="1">
                            <a:latin typeface="Cambria Math" panose="02040503050406030204" pitchFamily="18" charset="0"/>
                          </a:rPr>
                          <m:t>]</m:t>
                        </m:r>
                      </m:sub>
                    </m:sSub>
                  </m:oMath>
                </a14:m>
                <a:r>
                  <a:rPr lang="en-US" altLang="zh-CN" sz="1600" b="1" dirty="0">
                    <a:latin typeface="Segoe UI Light" panose="020B0502040204020203" pitchFamily="34" charset="0"/>
                    <a:cs typeface="Segoe UI Light" panose="020B0502040204020203" pitchFamily="34" charset="0"/>
                  </a:rPr>
                  <a:t>: MAC</a:t>
                </a:r>
                <a:r>
                  <a:rPr lang="zh-CN" altLang="en-US" sz="1600" b="1" dirty="0">
                    <a:latin typeface="Segoe UI Light" panose="020B0502040204020203" pitchFamily="34" charset="0"/>
                    <a:cs typeface="Segoe UI Light" panose="020B0502040204020203" pitchFamily="34" charset="0"/>
                  </a:rPr>
                  <a:t> </a:t>
                </a:r>
                <a:r>
                  <a:rPr lang="en-US" altLang="zh-CN" sz="1600" b="1" dirty="0">
                    <a:latin typeface="Segoe UI Light" panose="020B0502040204020203" pitchFamily="34" charset="0"/>
                    <a:cs typeface="Segoe UI Light" panose="020B0502040204020203" pitchFamily="34" charset="0"/>
                  </a:rPr>
                  <a:t>result</a:t>
                </a:r>
                <a:endParaRPr lang="en-US" sz="1600" b="1" dirty="0">
                  <a:latin typeface="Segoe UI Light" panose="020B0502040204020203" pitchFamily="34" charset="0"/>
                  <a:cs typeface="Segoe UI Light" panose="020B0502040204020203" pitchFamily="34" charset="0"/>
                </a:endParaRPr>
              </a:p>
            </p:txBody>
          </p:sp>
        </mc:Choice>
        <mc:Fallback xmlns="">
          <p:sp>
            <p:nvSpPr>
              <p:cNvPr id="35" name="TextBox 34">
                <a:extLst>
                  <a:ext uri="{FF2B5EF4-FFF2-40B4-BE49-F238E27FC236}">
                    <a16:creationId xmlns:a16="http://schemas.microsoft.com/office/drawing/2014/main" id="{6E9396C9-06FB-4A92-9FFD-3CBBBFBBE404}"/>
                  </a:ext>
                </a:extLst>
              </p:cNvPr>
              <p:cNvSpPr txBox="1">
                <a:spLocks noRot="1" noChangeAspect="1" noMove="1" noResize="1" noEditPoints="1" noAdjustHandles="1" noChangeArrowheads="1" noChangeShapeType="1" noTextEdit="1"/>
              </p:cNvSpPr>
              <p:nvPr/>
            </p:nvSpPr>
            <p:spPr>
              <a:xfrm>
                <a:off x="4065500" y="4413270"/>
                <a:ext cx="2449600" cy="608885"/>
              </a:xfrm>
              <a:prstGeom prst="rect">
                <a:avLst/>
              </a:prstGeom>
              <a:blipFill>
                <a:blip r:embed="rId11"/>
                <a:stretch>
                  <a:fillRect l="-1493" t="-4000" r="-2239" b="-11000"/>
                </a:stretch>
              </a:blipFill>
            </p:spPr>
            <p:txBody>
              <a:bodyPr/>
              <a:lstStyle/>
              <a:p>
                <a:r>
                  <a:rPr lang="en-US">
                    <a:noFill/>
                  </a:rPr>
                  <a:t> </a:t>
                </a:r>
              </a:p>
            </p:txBody>
          </p:sp>
        </mc:Fallback>
      </mc:AlternateContent>
      <p:pic>
        <p:nvPicPr>
          <p:cNvPr id="135" name="Graphic 134" descr="User with solid fill">
            <a:extLst>
              <a:ext uri="{FF2B5EF4-FFF2-40B4-BE49-F238E27FC236}">
                <a16:creationId xmlns:a16="http://schemas.microsoft.com/office/drawing/2014/main" id="{69020CE8-03E2-4096-A0D5-51C778F7D7D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380496" y="2360604"/>
            <a:ext cx="673443" cy="673443"/>
          </a:xfrm>
          <a:prstGeom prst="rect">
            <a:avLst/>
          </a:prstGeom>
        </p:spPr>
      </p:pic>
    </p:spTree>
    <p:extLst>
      <p:ext uri="{BB962C8B-B14F-4D97-AF65-F5344CB8AC3E}">
        <p14:creationId xmlns:p14="http://schemas.microsoft.com/office/powerpoint/2010/main" val="246758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1"/>
                                        </p:tgtEl>
                                        <p:attrNameLst>
                                          <p:attrName>style.visibility</p:attrName>
                                        </p:attrNameLst>
                                      </p:cBhvr>
                                      <p:to>
                                        <p:strVal val="visible"/>
                                      </p:to>
                                    </p:set>
                                  </p:childTnLst>
                                </p:cTn>
                              </p:par>
                              <p:par>
                                <p:cTn id="81" presetID="2" presetClass="entr" presetSubtype="4" fill="hold" grpId="0" nodeType="withEffect">
                                  <p:stCondLst>
                                    <p:cond delay="0"/>
                                  </p:stCondLst>
                                  <p:childTnLst>
                                    <p:set>
                                      <p:cBhvr>
                                        <p:cTn id="82" dur="1" fill="hold">
                                          <p:stCondLst>
                                            <p:cond delay="0"/>
                                          </p:stCondLst>
                                        </p:cTn>
                                        <p:tgtEl>
                                          <p:spTgt spid="143"/>
                                        </p:tgtEl>
                                        <p:attrNameLst>
                                          <p:attrName>style.visibility</p:attrName>
                                        </p:attrNameLst>
                                      </p:cBhvr>
                                      <p:to>
                                        <p:strVal val="visible"/>
                                      </p:to>
                                    </p:set>
                                    <p:anim calcmode="lin" valueType="num">
                                      <p:cBhvr additive="base">
                                        <p:cTn id="83" dur="500" fill="hold"/>
                                        <p:tgtEl>
                                          <p:spTgt spid="143"/>
                                        </p:tgtEl>
                                        <p:attrNameLst>
                                          <p:attrName>ppt_x</p:attrName>
                                        </p:attrNameLst>
                                      </p:cBhvr>
                                      <p:tavLst>
                                        <p:tav tm="0">
                                          <p:val>
                                            <p:strVal val="#ppt_x"/>
                                          </p:val>
                                        </p:tav>
                                        <p:tav tm="100000">
                                          <p:val>
                                            <p:strVal val="#ppt_x"/>
                                          </p:val>
                                        </p:tav>
                                      </p:tavLst>
                                    </p:anim>
                                    <p:anim calcmode="lin" valueType="num">
                                      <p:cBhvr additive="base">
                                        <p:cTn id="84"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74" grpId="0" animBg="1"/>
      <p:bldP spid="77" grpId="0" animBg="1"/>
      <p:bldP spid="78" grpId="0" animBg="1"/>
      <p:bldP spid="86" grpId="0"/>
      <p:bldP spid="88" grpId="0" animBg="1"/>
      <p:bldP spid="93" grpId="0"/>
      <p:bldP spid="95" grpId="0" animBg="1"/>
      <p:bldP spid="96" grpId="0"/>
      <p:bldP spid="97" grpId="0"/>
      <p:bldP spid="98" grpId="0" animBg="1"/>
      <p:bldP spid="101" grpId="0"/>
      <p:bldP spid="114" grpId="0" animBg="1"/>
      <p:bldP spid="134" grpId="0"/>
      <p:bldP spid="140" grpId="0" animBg="1"/>
      <p:bldP spid="143" grpId="0" animBg="1"/>
      <p:bldP spid="7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9172-AC68-4674-9AF6-2E9DCC74CFC4}"/>
              </a:ext>
            </a:extLst>
          </p:cNvPr>
          <p:cNvSpPr>
            <a:spLocks noGrp="1"/>
          </p:cNvSpPr>
          <p:nvPr>
            <p:ph type="title"/>
          </p:nvPr>
        </p:nvSpPr>
        <p:spPr>
          <a:xfrm>
            <a:off x="838200" y="365126"/>
            <a:ext cx="10515600" cy="1040510"/>
          </a:xfrm>
        </p:spPr>
        <p:txBody>
          <a:bodyPr/>
          <a:lstStyle/>
          <a:p>
            <a:r>
              <a:rPr lang="en-US" b="1" dirty="0">
                <a:latin typeface="Segoe UI Light" panose="020B0502040204020203" pitchFamily="34" charset="0"/>
                <a:cs typeface="Segoe UI Light" panose="020B0502040204020203" pitchFamily="34" charset="0"/>
              </a:rPr>
              <a:t>Challenges</a:t>
            </a:r>
          </a:p>
        </p:txBody>
      </p:sp>
      <p:sp>
        <p:nvSpPr>
          <p:cNvPr id="5" name="TextBox 4">
            <a:extLst>
              <a:ext uri="{FF2B5EF4-FFF2-40B4-BE49-F238E27FC236}">
                <a16:creationId xmlns:a16="http://schemas.microsoft.com/office/drawing/2014/main" id="{8BFE69D2-511A-4785-AF68-072BF6F0F62D}"/>
              </a:ext>
            </a:extLst>
          </p:cNvPr>
          <p:cNvSpPr txBox="1"/>
          <p:nvPr/>
        </p:nvSpPr>
        <p:spPr>
          <a:xfrm>
            <a:off x="2912879" y="3279579"/>
            <a:ext cx="736160" cy="369332"/>
          </a:xfrm>
          <a:prstGeom prst="rect">
            <a:avLst/>
          </a:prstGeom>
          <a:noFill/>
        </p:spPr>
        <p:txBody>
          <a:bodyPr wrap="square" rtlCol="0">
            <a:spAutoFit/>
          </a:bodyPr>
          <a:lstStyle/>
          <a:p>
            <a:r>
              <a:rPr lang="en-US" altLang="zh-CN" dirty="0">
                <a:solidFill>
                  <a:srgbClr val="0070C0"/>
                </a:solidFill>
                <a:latin typeface="Segoe UI Light" panose="020B0502040204020203" pitchFamily="34" charset="0"/>
                <a:cs typeface="Segoe UI Light" panose="020B0502040204020203" pitchFamily="34" charset="0"/>
              </a:rPr>
              <a:t>Laser </a:t>
            </a:r>
            <a:endParaRPr lang="en-US" dirty="0">
              <a:solidFill>
                <a:srgbClr val="0070C0"/>
              </a:solidFill>
              <a:latin typeface="Segoe UI Light" panose="020B0502040204020203" pitchFamily="34" charset="0"/>
              <a:cs typeface="Segoe UI Light" panose="020B0502040204020203" pitchFamily="34" charset="0"/>
            </a:endParaRPr>
          </a:p>
        </p:txBody>
      </p:sp>
      <p:pic>
        <p:nvPicPr>
          <p:cNvPr id="6" name="Picture 5">
            <a:extLst>
              <a:ext uri="{FF2B5EF4-FFF2-40B4-BE49-F238E27FC236}">
                <a16:creationId xmlns:a16="http://schemas.microsoft.com/office/drawing/2014/main" id="{CEF25D60-F117-41B7-952D-1100896A405C}"/>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71000"/>
                    </a14:imgEffect>
                  </a14:imgLayer>
                </a14:imgProps>
              </a:ext>
            </a:extLst>
          </a:blip>
          <a:stretch>
            <a:fillRect/>
          </a:stretch>
        </p:blipFill>
        <p:spPr>
          <a:xfrm>
            <a:off x="6719993" y="3954023"/>
            <a:ext cx="3074990" cy="2497468"/>
          </a:xfrm>
          <a:prstGeom prst="rect">
            <a:avLst/>
          </a:prstGeom>
        </p:spPr>
      </p:pic>
      <p:sp>
        <p:nvSpPr>
          <p:cNvPr id="7" name="Rectangle 6">
            <a:extLst>
              <a:ext uri="{FF2B5EF4-FFF2-40B4-BE49-F238E27FC236}">
                <a16:creationId xmlns:a16="http://schemas.microsoft.com/office/drawing/2014/main" id="{398AB3D2-458A-4D30-BD7C-78EBB58BD356}"/>
              </a:ext>
            </a:extLst>
          </p:cNvPr>
          <p:cNvSpPr/>
          <p:nvPr/>
        </p:nvSpPr>
        <p:spPr>
          <a:xfrm>
            <a:off x="7362203" y="3560247"/>
            <a:ext cx="209581" cy="591866"/>
          </a:xfrm>
          <a:prstGeom prst="rect">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8" name="Rectangle 7">
            <a:extLst>
              <a:ext uri="{FF2B5EF4-FFF2-40B4-BE49-F238E27FC236}">
                <a16:creationId xmlns:a16="http://schemas.microsoft.com/office/drawing/2014/main" id="{CC557C68-F51B-4A51-98F6-386D8E0CB039}"/>
              </a:ext>
            </a:extLst>
          </p:cNvPr>
          <p:cNvSpPr/>
          <p:nvPr/>
        </p:nvSpPr>
        <p:spPr>
          <a:xfrm>
            <a:off x="7905630" y="3560247"/>
            <a:ext cx="212617" cy="591866"/>
          </a:xfrm>
          <a:prstGeom prst="rect">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9" name="Rectangle 8">
            <a:extLst>
              <a:ext uri="{FF2B5EF4-FFF2-40B4-BE49-F238E27FC236}">
                <a16:creationId xmlns:a16="http://schemas.microsoft.com/office/drawing/2014/main" id="{E4CACFCD-A570-4273-958C-D38816E4D14C}"/>
              </a:ext>
            </a:extLst>
          </p:cNvPr>
          <p:cNvSpPr/>
          <p:nvPr/>
        </p:nvSpPr>
        <p:spPr>
          <a:xfrm>
            <a:off x="8452093" y="3560247"/>
            <a:ext cx="212617" cy="591866"/>
          </a:xfrm>
          <a:prstGeom prst="rect">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0" name="Rectangle 9">
            <a:extLst>
              <a:ext uri="{FF2B5EF4-FFF2-40B4-BE49-F238E27FC236}">
                <a16:creationId xmlns:a16="http://schemas.microsoft.com/office/drawing/2014/main" id="{6418551D-46FD-4B3A-B894-3DA5DD560134}"/>
              </a:ext>
            </a:extLst>
          </p:cNvPr>
          <p:cNvSpPr/>
          <p:nvPr/>
        </p:nvSpPr>
        <p:spPr>
          <a:xfrm>
            <a:off x="8998556" y="3560247"/>
            <a:ext cx="212617" cy="591866"/>
          </a:xfrm>
          <a:prstGeom prst="rect">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1" name="TextBox 10">
            <a:extLst>
              <a:ext uri="{FF2B5EF4-FFF2-40B4-BE49-F238E27FC236}">
                <a16:creationId xmlns:a16="http://schemas.microsoft.com/office/drawing/2014/main" id="{C8C6327C-CCA0-4B4B-9897-BB48F8952DDB}"/>
              </a:ext>
            </a:extLst>
          </p:cNvPr>
          <p:cNvSpPr txBox="1"/>
          <p:nvPr/>
        </p:nvSpPr>
        <p:spPr>
          <a:xfrm>
            <a:off x="7441766" y="6314169"/>
            <a:ext cx="1660968" cy="523220"/>
          </a:xfrm>
          <a:prstGeom prst="rect">
            <a:avLst/>
          </a:prstGeom>
          <a:noFill/>
        </p:spPr>
        <p:txBody>
          <a:bodyPr wrap="none" rtlCol="0">
            <a:spAutoFit/>
          </a:bodyPr>
          <a:lstStyle/>
          <a:p>
            <a:r>
              <a:rPr lang="en-US" altLang="zh-CN" sz="2800" b="1" dirty="0">
                <a:latin typeface="Segoe UI Light" panose="020B0502040204020203" pitchFamily="34" charset="0"/>
                <a:cs typeface="Segoe UI Light" panose="020B0502040204020203" pitchFamily="34" charset="0"/>
              </a:rPr>
              <a:t>IOI switch</a:t>
            </a:r>
            <a:endParaRPr lang="en-US" sz="2800" b="1" dirty="0">
              <a:latin typeface="Segoe UI Light" panose="020B0502040204020203" pitchFamily="34" charset="0"/>
              <a:cs typeface="Segoe UI Light" panose="020B0502040204020203" pitchFamily="34" charset="0"/>
            </a:endParaRPr>
          </a:p>
        </p:txBody>
      </p:sp>
      <p:cxnSp>
        <p:nvCxnSpPr>
          <p:cNvPr id="12" name="Straight Arrow Connector 11">
            <a:extLst>
              <a:ext uri="{FF2B5EF4-FFF2-40B4-BE49-F238E27FC236}">
                <a16:creationId xmlns:a16="http://schemas.microsoft.com/office/drawing/2014/main" id="{6AED283F-2123-48C9-A706-987001F60046}"/>
              </a:ext>
            </a:extLst>
          </p:cNvPr>
          <p:cNvCxnSpPr>
            <a:cxnSpLocks/>
            <a:stCxn id="7" idx="0"/>
          </p:cNvCxnSpPr>
          <p:nvPr/>
        </p:nvCxnSpPr>
        <p:spPr>
          <a:xfrm flipH="1" flipV="1">
            <a:off x="7454220" y="2465491"/>
            <a:ext cx="12774" cy="1094756"/>
          </a:xfrm>
          <a:prstGeom prst="straightConnector1">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59EE876-BF17-4DF1-AA13-0191805192F6}"/>
              </a:ext>
            </a:extLst>
          </p:cNvPr>
          <p:cNvCxnSpPr>
            <a:cxnSpLocks/>
          </p:cNvCxnSpPr>
          <p:nvPr/>
        </p:nvCxnSpPr>
        <p:spPr>
          <a:xfrm flipH="1" flipV="1">
            <a:off x="7998465" y="2465490"/>
            <a:ext cx="3446" cy="1094758"/>
          </a:xfrm>
          <a:prstGeom prst="straightConnector1">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B9EB3EA-01A9-454C-9CAA-7C7D233C6BEA}"/>
              </a:ext>
            </a:extLst>
          </p:cNvPr>
          <p:cNvCxnSpPr>
            <a:cxnSpLocks/>
          </p:cNvCxnSpPr>
          <p:nvPr/>
        </p:nvCxnSpPr>
        <p:spPr>
          <a:xfrm flipV="1">
            <a:off x="8547584" y="2450775"/>
            <a:ext cx="13093" cy="1109472"/>
          </a:xfrm>
          <a:prstGeom prst="straightConnector1">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96AA09C-A157-4E63-9528-B2D1BF45C898}"/>
              </a:ext>
            </a:extLst>
          </p:cNvPr>
          <p:cNvCxnSpPr>
            <a:cxnSpLocks/>
          </p:cNvCxnSpPr>
          <p:nvPr/>
        </p:nvCxnSpPr>
        <p:spPr>
          <a:xfrm flipV="1">
            <a:off x="9093258" y="2465490"/>
            <a:ext cx="0" cy="1094757"/>
          </a:xfrm>
          <a:prstGeom prst="straightConnector1">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293FC9D-5C58-45D4-85BB-D44A762CA804}"/>
              </a:ext>
            </a:extLst>
          </p:cNvPr>
          <p:cNvCxnSpPr>
            <a:cxnSpLocks/>
          </p:cNvCxnSpPr>
          <p:nvPr/>
        </p:nvCxnSpPr>
        <p:spPr>
          <a:xfrm flipH="1" flipV="1">
            <a:off x="6698070" y="2958820"/>
            <a:ext cx="632992" cy="590426"/>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12E98A11-C5D6-4BA2-A847-F3DDECDB96B6}"/>
              </a:ext>
            </a:extLst>
          </p:cNvPr>
          <p:cNvCxnSpPr>
            <a:cxnSpLocks/>
          </p:cNvCxnSpPr>
          <p:nvPr/>
        </p:nvCxnSpPr>
        <p:spPr>
          <a:xfrm flipH="1">
            <a:off x="6698071" y="4155075"/>
            <a:ext cx="651359" cy="1200709"/>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48222AFB-AB2B-4D2E-98DC-7D1E64961384}"/>
              </a:ext>
            </a:extLst>
          </p:cNvPr>
          <p:cNvCxnSpPr>
            <a:cxnSpLocks/>
          </p:cNvCxnSpPr>
          <p:nvPr/>
        </p:nvCxnSpPr>
        <p:spPr>
          <a:xfrm flipV="1">
            <a:off x="8011938" y="4155075"/>
            <a:ext cx="1" cy="666302"/>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674FDE4-33BF-4B4E-ACAC-5A9B2C0F322B}"/>
              </a:ext>
            </a:extLst>
          </p:cNvPr>
          <p:cNvCxnSpPr>
            <a:cxnSpLocks/>
            <a:endCxn id="7" idx="2"/>
          </p:cNvCxnSpPr>
          <p:nvPr/>
        </p:nvCxnSpPr>
        <p:spPr>
          <a:xfrm flipV="1">
            <a:off x="7454220" y="4152113"/>
            <a:ext cx="12774" cy="669264"/>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37158D1-81FD-4863-BB6E-2CA786CFD696}"/>
              </a:ext>
            </a:extLst>
          </p:cNvPr>
          <p:cNvCxnSpPr>
            <a:cxnSpLocks/>
            <a:endCxn id="9" idx="2"/>
          </p:cNvCxnSpPr>
          <p:nvPr/>
        </p:nvCxnSpPr>
        <p:spPr>
          <a:xfrm flipV="1">
            <a:off x="8556883" y="4152113"/>
            <a:ext cx="1519" cy="669264"/>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6F6C1FB-EAB6-4757-9E70-4EF54EDF17B3}"/>
              </a:ext>
            </a:extLst>
          </p:cNvPr>
          <p:cNvCxnSpPr>
            <a:cxnSpLocks/>
            <a:endCxn id="10" idx="2"/>
          </p:cNvCxnSpPr>
          <p:nvPr/>
        </p:nvCxnSpPr>
        <p:spPr>
          <a:xfrm flipV="1">
            <a:off x="9104865" y="4152113"/>
            <a:ext cx="0" cy="669264"/>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ight Brace 21">
            <a:extLst>
              <a:ext uri="{FF2B5EF4-FFF2-40B4-BE49-F238E27FC236}">
                <a16:creationId xmlns:a16="http://schemas.microsoft.com/office/drawing/2014/main" id="{6AA1EED1-DB2C-49A4-8376-EE9CA5B06EF3}"/>
              </a:ext>
            </a:extLst>
          </p:cNvPr>
          <p:cNvSpPr/>
          <p:nvPr/>
        </p:nvSpPr>
        <p:spPr>
          <a:xfrm rot="5400000">
            <a:off x="8164687" y="4110910"/>
            <a:ext cx="229710" cy="1650646"/>
          </a:xfrm>
          <a:prstGeom prst="rightBrace">
            <a:avLst>
              <a:gd name="adj1" fmla="val 64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23" name="Rectangle 22">
            <a:extLst>
              <a:ext uri="{FF2B5EF4-FFF2-40B4-BE49-F238E27FC236}">
                <a16:creationId xmlns:a16="http://schemas.microsoft.com/office/drawing/2014/main" id="{2D9A88F5-A7B8-4F9B-BF54-EBC0A85BD98E}"/>
              </a:ext>
            </a:extLst>
          </p:cNvPr>
          <p:cNvSpPr/>
          <p:nvPr/>
        </p:nvSpPr>
        <p:spPr>
          <a:xfrm>
            <a:off x="349250" y="2965839"/>
            <a:ext cx="6339430" cy="23899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24" name="Rectangle 23">
            <a:extLst>
              <a:ext uri="{FF2B5EF4-FFF2-40B4-BE49-F238E27FC236}">
                <a16:creationId xmlns:a16="http://schemas.microsoft.com/office/drawing/2014/main" id="{A3CDC597-29E9-4403-AAE4-C5E13AE6C212}"/>
              </a:ext>
            </a:extLst>
          </p:cNvPr>
          <p:cNvSpPr/>
          <p:nvPr/>
        </p:nvSpPr>
        <p:spPr>
          <a:xfrm>
            <a:off x="3134223" y="3761885"/>
            <a:ext cx="926655" cy="330548"/>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Light" panose="020B0502040204020203" pitchFamily="34" charset="0"/>
                <a:cs typeface="Segoe UI Light" panose="020B0502040204020203" pitchFamily="34" charset="0"/>
              </a:rPr>
              <a:t>MOD</a:t>
            </a:r>
            <a:endParaRPr lang="en-US" dirty="0">
              <a:latin typeface="Segoe UI Light" panose="020B0502040204020203" pitchFamily="34" charset="0"/>
              <a:cs typeface="Segoe UI Light" panose="020B0502040204020203" pitchFamily="34" charset="0"/>
            </a:endParaRPr>
          </a:p>
        </p:txBody>
      </p:sp>
      <p:sp>
        <p:nvSpPr>
          <p:cNvPr id="25" name="Rectangle 24">
            <a:extLst>
              <a:ext uri="{FF2B5EF4-FFF2-40B4-BE49-F238E27FC236}">
                <a16:creationId xmlns:a16="http://schemas.microsoft.com/office/drawing/2014/main" id="{F3155514-E82F-43F9-9568-C60F5C2ED465}"/>
              </a:ext>
            </a:extLst>
          </p:cNvPr>
          <p:cNvSpPr/>
          <p:nvPr/>
        </p:nvSpPr>
        <p:spPr>
          <a:xfrm>
            <a:off x="3131483" y="4182494"/>
            <a:ext cx="926655" cy="330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Light" panose="020B0502040204020203" pitchFamily="34" charset="0"/>
                <a:cs typeface="Segoe UI Light" panose="020B0502040204020203" pitchFamily="34" charset="0"/>
              </a:rPr>
              <a:t>PD</a:t>
            </a:r>
            <a:endParaRPr lang="en-US" dirty="0">
              <a:latin typeface="Segoe UI Light" panose="020B0502040204020203" pitchFamily="34" charset="0"/>
              <a:cs typeface="Segoe UI Light" panose="020B0502040204020203" pitchFamily="34" charset="0"/>
            </a:endParaRPr>
          </a:p>
        </p:txBody>
      </p:sp>
      <p:cxnSp>
        <p:nvCxnSpPr>
          <p:cNvPr id="26" name="Straight Arrow Connector 25">
            <a:extLst>
              <a:ext uri="{FF2B5EF4-FFF2-40B4-BE49-F238E27FC236}">
                <a16:creationId xmlns:a16="http://schemas.microsoft.com/office/drawing/2014/main" id="{CA9160B2-15C0-4C9B-81DD-FD21BEFD97D7}"/>
              </a:ext>
            </a:extLst>
          </p:cNvPr>
          <p:cNvCxnSpPr>
            <a:cxnSpLocks/>
          </p:cNvCxnSpPr>
          <p:nvPr/>
        </p:nvCxnSpPr>
        <p:spPr>
          <a:xfrm>
            <a:off x="759207" y="4359384"/>
            <a:ext cx="10280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62D9D95-3EF0-4CCF-950E-7192B97F516A}"/>
              </a:ext>
            </a:extLst>
          </p:cNvPr>
          <p:cNvCxnSpPr>
            <a:cxnSpLocks/>
            <a:endCxn id="24" idx="3"/>
          </p:cNvCxnSpPr>
          <p:nvPr/>
        </p:nvCxnSpPr>
        <p:spPr>
          <a:xfrm flipH="1">
            <a:off x="4060878" y="3919624"/>
            <a:ext cx="1827932" cy="75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86321BD-C732-4663-A8B7-81B6A2744AB2}"/>
              </a:ext>
            </a:extLst>
          </p:cNvPr>
          <p:cNvCxnSpPr>
            <a:cxnSpLocks/>
            <a:stCxn id="25" idx="3"/>
          </p:cNvCxnSpPr>
          <p:nvPr/>
        </p:nvCxnSpPr>
        <p:spPr>
          <a:xfrm flipV="1">
            <a:off x="4058138" y="4330698"/>
            <a:ext cx="1808071" cy="170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E54C6DD-B14F-42E2-9D48-AD72BA465CF8}"/>
              </a:ext>
            </a:extLst>
          </p:cNvPr>
          <p:cNvCxnSpPr>
            <a:cxnSpLocks/>
            <a:endCxn id="24" idx="0"/>
          </p:cNvCxnSpPr>
          <p:nvPr/>
        </p:nvCxnSpPr>
        <p:spPr>
          <a:xfrm>
            <a:off x="3597551" y="3267266"/>
            <a:ext cx="0" cy="4946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31A8A7F-9D6C-453D-9EE1-735723806236}"/>
                  </a:ext>
                </a:extLst>
              </p:cNvPr>
              <p:cNvSpPr txBox="1"/>
              <p:nvPr/>
            </p:nvSpPr>
            <p:spPr>
              <a:xfrm>
                <a:off x="4060870" y="3303719"/>
                <a:ext cx="2125458" cy="608885"/>
              </a:xfrm>
              <a:prstGeom prst="rect">
                <a:avLst/>
              </a:prstGeom>
              <a:noFill/>
            </p:spPr>
            <p:txBody>
              <a:bodyPr wrap="square" rtlCol="0">
                <a:spAutoFit/>
              </a:bodyPr>
              <a:lstStyle/>
              <a:p>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rPr>
                          <m:t>𝑊</m:t>
                        </m:r>
                      </m:e>
                      <m:sub>
                        <m:r>
                          <a:rPr lang="en-US" sz="1600" i="1" dirty="0">
                            <a:latin typeface="Cambria Math" panose="02040503050406030204" pitchFamily="18" charset="0"/>
                          </a:rPr>
                          <m:t>[</m:t>
                        </m:r>
                        <m:r>
                          <a:rPr lang="en-US" sz="1600" i="1" dirty="0">
                            <a:latin typeface="Cambria Math" panose="02040503050406030204" pitchFamily="18" charset="0"/>
                          </a:rPr>
                          <m:t>𝑚</m:t>
                        </m:r>
                        <m:r>
                          <a:rPr lang="en-US" sz="1600" i="1" dirty="0">
                            <a:latin typeface="Cambria Math" panose="02040503050406030204" pitchFamily="18" charset="0"/>
                            <a:ea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𝑛</m:t>
                        </m:r>
                        <m:r>
                          <a:rPr lang="en-US" sz="1600" i="1" dirty="0">
                            <a:latin typeface="Cambria Math" panose="02040503050406030204" pitchFamily="18" charset="0"/>
                          </a:rPr>
                          <m:t>]</m:t>
                        </m:r>
                      </m:sub>
                    </m:sSub>
                  </m:oMath>
                </a14:m>
                <a:r>
                  <a:rPr lang="en-US" sz="1600" b="1" dirty="0">
                    <a:latin typeface="Segoe UI Light" panose="020B0502040204020203" pitchFamily="34" charset="0"/>
                    <a:cs typeface="Segoe UI Light" panose="020B0502040204020203" pitchFamily="34" charset="0"/>
                  </a:rPr>
                  <a:t>: neural network weights</a:t>
                </a:r>
              </a:p>
            </p:txBody>
          </p:sp>
        </mc:Choice>
        <mc:Fallback xmlns="">
          <p:sp>
            <p:nvSpPr>
              <p:cNvPr id="30" name="TextBox 29">
                <a:extLst>
                  <a:ext uri="{FF2B5EF4-FFF2-40B4-BE49-F238E27FC236}">
                    <a16:creationId xmlns:a16="http://schemas.microsoft.com/office/drawing/2014/main" id="{731A8A7F-9D6C-453D-9EE1-735723806236}"/>
                  </a:ext>
                </a:extLst>
              </p:cNvPr>
              <p:cNvSpPr txBox="1">
                <a:spLocks noRot="1" noChangeAspect="1" noMove="1" noResize="1" noEditPoints="1" noAdjustHandles="1" noChangeArrowheads="1" noChangeShapeType="1" noTextEdit="1"/>
              </p:cNvSpPr>
              <p:nvPr/>
            </p:nvSpPr>
            <p:spPr>
              <a:xfrm>
                <a:off x="4060870" y="3303719"/>
                <a:ext cx="2125458" cy="608885"/>
              </a:xfrm>
              <a:prstGeom prst="rect">
                <a:avLst/>
              </a:prstGeom>
              <a:blipFill>
                <a:blip r:embed="rId5"/>
                <a:stretch>
                  <a:fillRect l="-1433" t="-4000" b="-11000"/>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09723052-6221-4746-BAF3-EFE2C9B6ACAE}"/>
              </a:ext>
            </a:extLst>
          </p:cNvPr>
          <p:cNvSpPr/>
          <p:nvPr/>
        </p:nvSpPr>
        <p:spPr>
          <a:xfrm>
            <a:off x="1769819" y="4182494"/>
            <a:ext cx="926655" cy="330548"/>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Light" panose="020B0502040204020203" pitchFamily="34" charset="0"/>
                <a:cs typeface="Segoe UI Light" panose="020B0502040204020203" pitchFamily="34" charset="0"/>
              </a:rPr>
              <a:t>MOD</a:t>
            </a:r>
            <a:endParaRPr lang="en-US" dirty="0">
              <a:latin typeface="Segoe UI Light" panose="020B0502040204020203" pitchFamily="34" charset="0"/>
              <a:cs typeface="Segoe UI Light" panose="020B0502040204020203" pitchFamily="34" charset="0"/>
            </a:endParaRPr>
          </a:p>
        </p:txBody>
      </p:sp>
      <p:cxnSp>
        <p:nvCxnSpPr>
          <p:cNvPr id="32" name="Straight Arrow Connector 31">
            <a:extLst>
              <a:ext uri="{FF2B5EF4-FFF2-40B4-BE49-F238E27FC236}">
                <a16:creationId xmlns:a16="http://schemas.microsoft.com/office/drawing/2014/main" id="{7D52D6DB-AFFF-467C-AC56-1021E9465495}"/>
              </a:ext>
            </a:extLst>
          </p:cNvPr>
          <p:cNvCxnSpPr>
            <a:cxnSpLocks/>
            <a:stCxn id="31" idx="3"/>
            <a:endCxn id="25" idx="1"/>
          </p:cNvCxnSpPr>
          <p:nvPr/>
        </p:nvCxnSpPr>
        <p:spPr>
          <a:xfrm>
            <a:off x="2696474" y="4347768"/>
            <a:ext cx="43500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5B24BAB-6459-455A-A19B-83ED9CE3C79E}"/>
              </a:ext>
            </a:extLst>
          </p:cNvPr>
          <p:cNvCxnSpPr>
            <a:cxnSpLocks/>
            <a:endCxn id="31" idx="2"/>
          </p:cNvCxnSpPr>
          <p:nvPr/>
        </p:nvCxnSpPr>
        <p:spPr>
          <a:xfrm flipV="1">
            <a:off x="2233147" y="4513042"/>
            <a:ext cx="0" cy="4847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4118DC7-AD6F-4901-8126-04139B437EE8}"/>
              </a:ext>
            </a:extLst>
          </p:cNvPr>
          <p:cNvSpPr txBox="1"/>
          <p:nvPr/>
        </p:nvSpPr>
        <p:spPr>
          <a:xfrm>
            <a:off x="795532" y="3588481"/>
            <a:ext cx="847329" cy="338554"/>
          </a:xfrm>
          <a:prstGeom prst="rect">
            <a:avLst/>
          </a:prstGeom>
          <a:noFill/>
        </p:spPr>
        <p:txBody>
          <a:bodyPr wrap="square" rtlCol="0">
            <a:spAutoFit/>
          </a:bodyPr>
          <a:lstStyle/>
          <a:p>
            <a:r>
              <a:rPr lang="en-US" altLang="zh-CN" sz="1600" dirty="0">
                <a:solidFill>
                  <a:srgbClr val="0070C0"/>
                </a:solidFill>
                <a:latin typeface="Segoe UI Light" panose="020B0502040204020203" pitchFamily="34" charset="0"/>
                <a:cs typeface="Segoe UI Light" panose="020B0502040204020203" pitchFamily="34" charset="0"/>
              </a:rPr>
              <a:t>Fiber</a:t>
            </a:r>
            <a:endParaRPr lang="en-US" sz="1600" dirty="0">
              <a:solidFill>
                <a:srgbClr val="0070C0"/>
              </a:solidFill>
              <a:latin typeface="Segoe UI Light" panose="020B0502040204020203" pitchFamily="34" charset="0"/>
              <a:cs typeface="Segoe UI Light" panose="020B0502040204020203" pitchFamily="34" charset="0"/>
            </a:endParaRPr>
          </a:p>
        </p:txBody>
      </p:sp>
      <p:sp>
        <p:nvSpPr>
          <p:cNvPr id="35" name="Oval 34">
            <a:extLst>
              <a:ext uri="{FF2B5EF4-FFF2-40B4-BE49-F238E27FC236}">
                <a16:creationId xmlns:a16="http://schemas.microsoft.com/office/drawing/2014/main" id="{17CEACFA-741C-444B-97DA-1208D8D7AAB7}"/>
              </a:ext>
            </a:extLst>
          </p:cNvPr>
          <p:cNvSpPr/>
          <p:nvPr/>
        </p:nvSpPr>
        <p:spPr>
          <a:xfrm>
            <a:off x="1644692" y="4094140"/>
            <a:ext cx="1173474" cy="530727"/>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36" name="TextBox 35">
            <a:extLst>
              <a:ext uri="{FF2B5EF4-FFF2-40B4-BE49-F238E27FC236}">
                <a16:creationId xmlns:a16="http://schemas.microsoft.com/office/drawing/2014/main" id="{5B21F803-833A-417F-B3FB-4F94AF6C6AE2}"/>
              </a:ext>
            </a:extLst>
          </p:cNvPr>
          <p:cNvSpPr txBox="1"/>
          <p:nvPr/>
        </p:nvSpPr>
        <p:spPr>
          <a:xfrm>
            <a:off x="385024" y="5827691"/>
            <a:ext cx="1958551" cy="461665"/>
          </a:xfrm>
          <a:prstGeom prst="rect">
            <a:avLst/>
          </a:prstGeom>
          <a:noFill/>
        </p:spPr>
        <p:txBody>
          <a:bodyPr wrap="square" rtlCol="0">
            <a:spAutoFit/>
          </a:bodyPr>
          <a:lstStyle/>
          <a:p>
            <a:pPr algn="ctr"/>
            <a:r>
              <a:rPr lang="en-US" altLang="zh-CN" sz="2400" b="1" i="1" dirty="0">
                <a:solidFill>
                  <a:srgbClr val="C00000"/>
                </a:solidFill>
                <a:latin typeface="Segoe UI Light" panose="020B0502040204020203" pitchFamily="34" charset="0"/>
                <a:cs typeface="Segoe UI Light" panose="020B0502040204020203" pitchFamily="34" charset="0"/>
              </a:rPr>
              <a:t>Multiplication</a:t>
            </a:r>
            <a:endParaRPr lang="en-US" sz="2400" b="1" i="1" dirty="0">
              <a:solidFill>
                <a:srgbClr val="C00000"/>
              </a:solidFill>
              <a:latin typeface="Segoe UI Light" panose="020B0502040204020203" pitchFamily="34" charset="0"/>
              <a:cs typeface="Segoe UI Light" panose="020B0502040204020203" pitchFamily="34" charset="0"/>
            </a:endParaRPr>
          </a:p>
        </p:txBody>
      </p:sp>
      <p:sp>
        <p:nvSpPr>
          <p:cNvPr id="37" name="TextBox 36">
            <a:extLst>
              <a:ext uri="{FF2B5EF4-FFF2-40B4-BE49-F238E27FC236}">
                <a16:creationId xmlns:a16="http://schemas.microsoft.com/office/drawing/2014/main" id="{CB9C77B2-3BD8-474E-A977-52BB5F46FB8A}"/>
              </a:ext>
            </a:extLst>
          </p:cNvPr>
          <p:cNvSpPr txBox="1"/>
          <p:nvPr/>
        </p:nvSpPr>
        <p:spPr>
          <a:xfrm>
            <a:off x="2925563" y="5821777"/>
            <a:ext cx="2076054" cy="461665"/>
          </a:xfrm>
          <a:prstGeom prst="rect">
            <a:avLst/>
          </a:prstGeom>
          <a:noFill/>
        </p:spPr>
        <p:txBody>
          <a:bodyPr wrap="square" rtlCol="0">
            <a:spAutoFit/>
          </a:bodyPr>
          <a:lstStyle/>
          <a:p>
            <a:pPr algn="ctr"/>
            <a:r>
              <a:rPr lang="en-US" altLang="zh-CN" sz="2400" b="1" i="1" dirty="0">
                <a:solidFill>
                  <a:srgbClr val="C00000"/>
                </a:solidFill>
                <a:latin typeface="Segoe UI Light" panose="020B0502040204020203" pitchFamily="34" charset="0"/>
                <a:cs typeface="Segoe UI Light" panose="020B0502040204020203" pitchFamily="34" charset="0"/>
              </a:rPr>
              <a:t>Accumulation </a:t>
            </a:r>
            <a:endParaRPr lang="en-US" sz="2400" b="1" i="1" dirty="0">
              <a:solidFill>
                <a:srgbClr val="C00000"/>
              </a:solidFill>
              <a:latin typeface="Segoe UI Light" panose="020B0502040204020203" pitchFamily="34" charset="0"/>
              <a:cs typeface="Segoe UI Light" panose="020B0502040204020203" pitchFamily="34" charset="0"/>
            </a:endParaRPr>
          </a:p>
        </p:txBody>
      </p:sp>
      <p:sp>
        <p:nvSpPr>
          <p:cNvPr id="38" name="Oval 37">
            <a:extLst>
              <a:ext uri="{FF2B5EF4-FFF2-40B4-BE49-F238E27FC236}">
                <a16:creationId xmlns:a16="http://schemas.microsoft.com/office/drawing/2014/main" id="{0D6AC8AB-C39F-4C47-938B-2093E653D3CB}"/>
              </a:ext>
            </a:extLst>
          </p:cNvPr>
          <p:cNvSpPr/>
          <p:nvPr/>
        </p:nvSpPr>
        <p:spPr>
          <a:xfrm>
            <a:off x="3014217" y="4106472"/>
            <a:ext cx="1110867" cy="507344"/>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cxnSp>
        <p:nvCxnSpPr>
          <p:cNvPr id="39" name="Straight Arrow Connector 38">
            <a:extLst>
              <a:ext uri="{FF2B5EF4-FFF2-40B4-BE49-F238E27FC236}">
                <a16:creationId xmlns:a16="http://schemas.microsoft.com/office/drawing/2014/main" id="{2A80FF34-B73A-4076-9B86-6FC2F954D457}"/>
              </a:ext>
            </a:extLst>
          </p:cNvPr>
          <p:cNvCxnSpPr>
            <a:cxnSpLocks/>
          </p:cNvCxnSpPr>
          <p:nvPr/>
        </p:nvCxnSpPr>
        <p:spPr>
          <a:xfrm flipV="1">
            <a:off x="795532" y="4533899"/>
            <a:ext cx="891152" cy="1367073"/>
          </a:xfrm>
          <a:prstGeom prst="straightConnector1">
            <a:avLst/>
          </a:prstGeom>
          <a:ln w="127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2D6E8AA-4D5B-4023-9B68-8488523593BD}"/>
              </a:ext>
            </a:extLst>
          </p:cNvPr>
          <p:cNvCxnSpPr>
            <a:cxnSpLocks/>
            <a:stCxn id="37" idx="0"/>
            <a:endCxn id="38" idx="4"/>
          </p:cNvCxnSpPr>
          <p:nvPr/>
        </p:nvCxnSpPr>
        <p:spPr>
          <a:xfrm flipH="1" flipV="1">
            <a:off x="3569651" y="4613816"/>
            <a:ext cx="393939" cy="1207961"/>
          </a:xfrm>
          <a:prstGeom prst="straightConnector1">
            <a:avLst/>
          </a:prstGeom>
          <a:ln w="127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7A6CB40-215F-40D4-8001-252A855A5F3B}"/>
              </a:ext>
            </a:extLst>
          </p:cNvPr>
          <p:cNvSpPr txBox="1"/>
          <p:nvPr/>
        </p:nvSpPr>
        <p:spPr>
          <a:xfrm>
            <a:off x="5326498" y="5826543"/>
            <a:ext cx="1838048" cy="461665"/>
          </a:xfrm>
          <a:prstGeom prst="rect">
            <a:avLst/>
          </a:prstGeom>
          <a:noFill/>
        </p:spPr>
        <p:txBody>
          <a:bodyPr wrap="square" rtlCol="0">
            <a:spAutoFit/>
          </a:bodyPr>
          <a:lstStyle/>
          <a:p>
            <a:pPr algn="ctr"/>
            <a:r>
              <a:rPr lang="en-US" altLang="zh-CN" sz="2400" b="1" i="1" dirty="0">
                <a:solidFill>
                  <a:srgbClr val="C00000"/>
                </a:solidFill>
                <a:latin typeface="Segoe UI Light" panose="020B0502040204020203" pitchFamily="34" charset="0"/>
                <a:cs typeface="Segoe UI Light" panose="020B0502040204020203" pitchFamily="34" charset="0"/>
              </a:rPr>
              <a:t>Nonlinearity</a:t>
            </a:r>
            <a:endParaRPr lang="en-US" sz="2400" b="1" i="1" dirty="0">
              <a:solidFill>
                <a:srgbClr val="C00000"/>
              </a:solidFill>
              <a:latin typeface="Segoe UI Light" panose="020B0502040204020203" pitchFamily="34" charset="0"/>
              <a:cs typeface="Segoe UI Light" panose="020B0502040204020203" pitchFamily="34" charset="0"/>
            </a:endParaRPr>
          </a:p>
        </p:txBody>
      </p:sp>
      <p:cxnSp>
        <p:nvCxnSpPr>
          <p:cNvPr id="42" name="Straight Arrow Connector 41">
            <a:extLst>
              <a:ext uri="{FF2B5EF4-FFF2-40B4-BE49-F238E27FC236}">
                <a16:creationId xmlns:a16="http://schemas.microsoft.com/office/drawing/2014/main" id="{4E366A43-2DDB-4C02-90E8-66C0A81EBD89}"/>
              </a:ext>
            </a:extLst>
          </p:cNvPr>
          <p:cNvCxnSpPr>
            <a:cxnSpLocks/>
          </p:cNvCxnSpPr>
          <p:nvPr/>
        </p:nvCxnSpPr>
        <p:spPr>
          <a:xfrm flipV="1">
            <a:off x="6893207" y="5556836"/>
            <a:ext cx="836834" cy="361607"/>
          </a:xfrm>
          <a:prstGeom prst="straightConnector1">
            <a:avLst/>
          </a:prstGeom>
          <a:ln w="127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Freeform 113">
            <a:extLst>
              <a:ext uri="{FF2B5EF4-FFF2-40B4-BE49-F238E27FC236}">
                <a16:creationId xmlns:a16="http://schemas.microsoft.com/office/drawing/2014/main" id="{20E7654F-5EE0-412B-8756-53A721150D6F}"/>
              </a:ext>
            </a:extLst>
          </p:cNvPr>
          <p:cNvSpPr/>
          <p:nvPr/>
        </p:nvSpPr>
        <p:spPr>
          <a:xfrm>
            <a:off x="480947" y="3919624"/>
            <a:ext cx="2653275" cy="439759"/>
          </a:xfrm>
          <a:custGeom>
            <a:avLst/>
            <a:gdLst>
              <a:gd name="connsiteX0" fmla="*/ 2275171 w 2275171"/>
              <a:gd name="connsiteY0" fmla="*/ 18963 h 486514"/>
              <a:gd name="connsiteX1" fmla="*/ 1643159 w 2275171"/>
              <a:gd name="connsiteY1" fmla="*/ 18963 h 486514"/>
              <a:gd name="connsiteX2" fmla="*/ 997700 w 2275171"/>
              <a:gd name="connsiteY2" fmla="*/ 5516 h 486514"/>
              <a:gd name="connsiteX3" fmla="*/ 392583 w 2275171"/>
              <a:gd name="connsiteY3" fmla="*/ 5516 h 486514"/>
              <a:gd name="connsiteX4" fmla="*/ 110194 w 2275171"/>
              <a:gd name="connsiteY4" fmla="*/ 72751 h 486514"/>
              <a:gd name="connsiteX5" fmla="*/ 2618 w 2275171"/>
              <a:gd name="connsiteY5" fmla="*/ 234116 h 486514"/>
              <a:gd name="connsiteX6" fmla="*/ 42959 w 2275171"/>
              <a:gd name="connsiteY6" fmla="*/ 368586 h 486514"/>
              <a:gd name="connsiteX7" fmla="*/ 150536 w 2275171"/>
              <a:gd name="connsiteY7" fmla="*/ 476163 h 486514"/>
              <a:gd name="connsiteX8" fmla="*/ 298453 w 2275171"/>
              <a:gd name="connsiteY8" fmla="*/ 476163 h 48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171" h="486514">
                <a:moveTo>
                  <a:pt x="2275171" y="18963"/>
                </a:moveTo>
                <a:lnTo>
                  <a:pt x="1643159" y="18963"/>
                </a:lnTo>
                <a:cubicBezTo>
                  <a:pt x="1430247" y="16722"/>
                  <a:pt x="1206129" y="7757"/>
                  <a:pt x="997700" y="5516"/>
                </a:cubicBezTo>
                <a:cubicBezTo>
                  <a:pt x="789271" y="3275"/>
                  <a:pt x="540501" y="-5690"/>
                  <a:pt x="392583" y="5516"/>
                </a:cubicBezTo>
                <a:cubicBezTo>
                  <a:pt x="244665" y="16722"/>
                  <a:pt x="175188" y="34651"/>
                  <a:pt x="110194" y="72751"/>
                </a:cubicBezTo>
                <a:cubicBezTo>
                  <a:pt x="45200" y="110851"/>
                  <a:pt x="13824" y="184810"/>
                  <a:pt x="2618" y="234116"/>
                </a:cubicBezTo>
                <a:cubicBezTo>
                  <a:pt x="-8588" y="283422"/>
                  <a:pt x="18306" y="328245"/>
                  <a:pt x="42959" y="368586"/>
                </a:cubicBezTo>
                <a:cubicBezTo>
                  <a:pt x="67612" y="408927"/>
                  <a:pt x="107954" y="458233"/>
                  <a:pt x="150536" y="476163"/>
                </a:cubicBezTo>
                <a:cubicBezTo>
                  <a:pt x="193118" y="494093"/>
                  <a:pt x="245785" y="485128"/>
                  <a:pt x="298453" y="476163"/>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nvGrpSpPr>
          <p:cNvPr id="44" name="Group 43">
            <a:extLst>
              <a:ext uri="{FF2B5EF4-FFF2-40B4-BE49-F238E27FC236}">
                <a16:creationId xmlns:a16="http://schemas.microsoft.com/office/drawing/2014/main" id="{974AE408-AD76-4F93-A032-CE7427CA6442}"/>
              </a:ext>
            </a:extLst>
          </p:cNvPr>
          <p:cNvGrpSpPr/>
          <p:nvPr/>
        </p:nvGrpSpPr>
        <p:grpSpPr>
          <a:xfrm>
            <a:off x="2307801" y="3805151"/>
            <a:ext cx="706416" cy="228944"/>
            <a:chOff x="8131366" y="4687842"/>
            <a:chExt cx="817408" cy="435099"/>
          </a:xfrm>
        </p:grpSpPr>
        <p:sp>
          <p:nvSpPr>
            <p:cNvPr id="45" name="Freeform 129">
              <a:extLst>
                <a:ext uri="{FF2B5EF4-FFF2-40B4-BE49-F238E27FC236}">
                  <a16:creationId xmlns:a16="http://schemas.microsoft.com/office/drawing/2014/main" id="{A98C4941-6896-4CFF-8874-16747B73A3E3}"/>
                </a:ext>
              </a:extLst>
            </p:cNvPr>
            <p:cNvSpPr/>
            <p:nvPr/>
          </p:nvSpPr>
          <p:spPr>
            <a:xfrm>
              <a:off x="8131366"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6" name="Freeform 130">
              <a:extLst>
                <a:ext uri="{FF2B5EF4-FFF2-40B4-BE49-F238E27FC236}">
                  <a16:creationId xmlns:a16="http://schemas.microsoft.com/office/drawing/2014/main" id="{B5593989-74DF-4DA2-A5C4-504E66E5E2E1}"/>
                </a:ext>
              </a:extLst>
            </p:cNvPr>
            <p:cNvSpPr/>
            <p:nvPr/>
          </p:nvSpPr>
          <p:spPr>
            <a:xfrm>
              <a:off x="8335235"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7" name="Freeform 131">
              <a:extLst>
                <a:ext uri="{FF2B5EF4-FFF2-40B4-BE49-F238E27FC236}">
                  <a16:creationId xmlns:a16="http://schemas.microsoft.com/office/drawing/2014/main" id="{6C140EF7-CBC4-4893-A65C-080AF6F8A573}"/>
                </a:ext>
              </a:extLst>
            </p:cNvPr>
            <p:cNvSpPr/>
            <p:nvPr/>
          </p:nvSpPr>
          <p:spPr>
            <a:xfrm>
              <a:off x="8539738" y="468952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8" name="Freeform 132">
              <a:extLst>
                <a:ext uri="{FF2B5EF4-FFF2-40B4-BE49-F238E27FC236}">
                  <a16:creationId xmlns:a16="http://schemas.microsoft.com/office/drawing/2014/main" id="{C0A05F22-2D98-40FB-A6AF-27393BB75057}"/>
                </a:ext>
              </a:extLst>
            </p:cNvPr>
            <p:cNvSpPr/>
            <p:nvPr/>
          </p:nvSpPr>
          <p:spPr>
            <a:xfrm>
              <a:off x="8743607" y="469326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grpSp>
        <p:nvGrpSpPr>
          <p:cNvPr id="49" name="Group 48">
            <a:extLst>
              <a:ext uri="{FF2B5EF4-FFF2-40B4-BE49-F238E27FC236}">
                <a16:creationId xmlns:a16="http://schemas.microsoft.com/office/drawing/2014/main" id="{40EBA820-3ECC-4FB2-AEB1-1B6DF4B82ECA}"/>
              </a:ext>
            </a:extLst>
          </p:cNvPr>
          <p:cNvGrpSpPr/>
          <p:nvPr/>
        </p:nvGrpSpPr>
        <p:grpSpPr>
          <a:xfrm>
            <a:off x="828157" y="4244912"/>
            <a:ext cx="706416" cy="228944"/>
            <a:chOff x="8131366" y="4687842"/>
            <a:chExt cx="817408" cy="435099"/>
          </a:xfrm>
        </p:grpSpPr>
        <p:sp>
          <p:nvSpPr>
            <p:cNvPr id="50" name="Freeform 129">
              <a:extLst>
                <a:ext uri="{FF2B5EF4-FFF2-40B4-BE49-F238E27FC236}">
                  <a16:creationId xmlns:a16="http://schemas.microsoft.com/office/drawing/2014/main" id="{9EC51949-1C62-466A-9D95-B9A10382DECD}"/>
                </a:ext>
              </a:extLst>
            </p:cNvPr>
            <p:cNvSpPr/>
            <p:nvPr/>
          </p:nvSpPr>
          <p:spPr>
            <a:xfrm>
              <a:off x="8131366"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51" name="Freeform 130">
              <a:extLst>
                <a:ext uri="{FF2B5EF4-FFF2-40B4-BE49-F238E27FC236}">
                  <a16:creationId xmlns:a16="http://schemas.microsoft.com/office/drawing/2014/main" id="{47195F76-EC07-4D3A-BBE2-2A4789140FF1}"/>
                </a:ext>
              </a:extLst>
            </p:cNvPr>
            <p:cNvSpPr/>
            <p:nvPr/>
          </p:nvSpPr>
          <p:spPr>
            <a:xfrm>
              <a:off x="8335235"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52" name="Freeform 131">
              <a:extLst>
                <a:ext uri="{FF2B5EF4-FFF2-40B4-BE49-F238E27FC236}">
                  <a16:creationId xmlns:a16="http://schemas.microsoft.com/office/drawing/2014/main" id="{9E3672C0-14EA-4C3F-A8CB-5D8D5BDFA826}"/>
                </a:ext>
              </a:extLst>
            </p:cNvPr>
            <p:cNvSpPr/>
            <p:nvPr/>
          </p:nvSpPr>
          <p:spPr>
            <a:xfrm>
              <a:off x="8539738" y="468952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53" name="Freeform 132">
              <a:extLst>
                <a:ext uri="{FF2B5EF4-FFF2-40B4-BE49-F238E27FC236}">
                  <a16:creationId xmlns:a16="http://schemas.microsoft.com/office/drawing/2014/main" id="{9470F262-4E94-4F75-A22C-C0967C03142A}"/>
                </a:ext>
              </a:extLst>
            </p:cNvPr>
            <p:cNvSpPr/>
            <p:nvPr/>
          </p:nvSpPr>
          <p:spPr>
            <a:xfrm>
              <a:off x="8743607" y="469326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grpSp>
        <p:nvGrpSpPr>
          <p:cNvPr id="54" name="Group 53">
            <a:extLst>
              <a:ext uri="{FF2B5EF4-FFF2-40B4-BE49-F238E27FC236}">
                <a16:creationId xmlns:a16="http://schemas.microsoft.com/office/drawing/2014/main" id="{5CEEF759-D0D9-4D02-8EAB-0129B5EBD5FA}"/>
              </a:ext>
            </a:extLst>
          </p:cNvPr>
          <p:cNvGrpSpPr/>
          <p:nvPr/>
        </p:nvGrpSpPr>
        <p:grpSpPr>
          <a:xfrm rot="5400000">
            <a:off x="7652596" y="2951631"/>
            <a:ext cx="706416" cy="228944"/>
            <a:chOff x="8131366" y="4687842"/>
            <a:chExt cx="817408" cy="435099"/>
          </a:xfrm>
        </p:grpSpPr>
        <p:sp>
          <p:nvSpPr>
            <p:cNvPr id="55" name="Freeform 129">
              <a:extLst>
                <a:ext uri="{FF2B5EF4-FFF2-40B4-BE49-F238E27FC236}">
                  <a16:creationId xmlns:a16="http://schemas.microsoft.com/office/drawing/2014/main" id="{8F3D8824-8BFC-4324-8DA8-66DAF6B5D7EA}"/>
                </a:ext>
              </a:extLst>
            </p:cNvPr>
            <p:cNvSpPr/>
            <p:nvPr/>
          </p:nvSpPr>
          <p:spPr>
            <a:xfrm>
              <a:off x="8131366"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56" name="Freeform 130">
              <a:extLst>
                <a:ext uri="{FF2B5EF4-FFF2-40B4-BE49-F238E27FC236}">
                  <a16:creationId xmlns:a16="http://schemas.microsoft.com/office/drawing/2014/main" id="{902DF33B-FA89-4BA1-A6C6-AE78CEF63A5B}"/>
                </a:ext>
              </a:extLst>
            </p:cNvPr>
            <p:cNvSpPr/>
            <p:nvPr/>
          </p:nvSpPr>
          <p:spPr>
            <a:xfrm>
              <a:off x="8335235"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57" name="Freeform 131">
              <a:extLst>
                <a:ext uri="{FF2B5EF4-FFF2-40B4-BE49-F238E27FC236}">
                  <a16:creationId xmlns:a16="http://schemas.microsoft.com/office/drawing/2014/main" id="{20BD0A7C-B33F-4636-9D8F-FC5D18F144F1}"/>
                </a:ext>
              </a:extLst>
            </p:cNvPr>
            <p:cNvSpPr/>
            <p:nvPr/>
          </p:nvSpPr>
          <p:spPr>
            <a:xfrm>
              <a:off x="8539738" y="468952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58" name="Freeform 132">
              <a:extLst>
                <a:ext uri="{FF2B5EF4-FFF2-40B4-BE49-F238E27FC236}">
                  <a16:creationId xmlns:a16="http://schemas.microsoft.com/office/drawing/2014/main" id="{8979C25A-866F-4AEC-B32F-3ECC0FBCB37E}"/>
                </a:ext>
              </a:extLst>
            </p:cNvPr>
            <p:cNvSpPr/>
            <p:nvPr/>
          </p:nvSpPr>
          <p:spPr>
            <a:xfrm>
              <a:off x="8743607" y="469326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grpSp>
        <p:nvGrpSpPr>
          <p:cNvPr id="59" name="Group 58">
            <a:extLst>
              <a:ext uri="{FF2B5EF4-FFF2-40B4-BE49-F238E27FC236}">
                <a16:creationId xmlns:a16="http://schemas.microsoft.com/office/drawing/2014/main" id="{FF6324F0-767B-4AE1-8DDC-729666749586}"/>
              </a:ext>
            </a:extLst>
          </p:cNvPr>
          <p:cNvGrpSpPr/>
          <p:nvPr/>
        </p:nvGrpSpPr>
        <p:grpSpPr>
          <a:xfrm rot="5400000">
            <a:off x="7092326" y="2940599"/>
            <a:ext cx="706416" cy="228944"/>
            <a:chOff x="8131366" y="4687842"/>
            <a:chExt cx="817408" cy="435099"/>
          </a:xfrm>
        </p:grpSpPr>
        <p:sp>
          <p:nvSpPr>
            <p:cNvPr id="60" name="Freeform 129">
              <a:extLst>
                <a:ext uri="{FF2B5EF4-FFF2-40B4-BE49-F238E27FC236}">
                  <a16:creationId xmlns:a16="http://schemas.microsoft.com/office/drawing/2014/main" id="{DCD9806D-E7C1-417F-97DC-D463F8C68A5A}"/>
                </a:ext>
              </a:extLst>
            </p:cNvPr>
            <p:cNvSpPr/>
            <p:nvPr/>
          </p:nvSpPr>
          <p:spPr>
            <a:xfrm>
              <a:off x="8131366"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61" name="Freeform 130">
              <a:extLst>
                <a:ext uri="{FF2B5EF4-FFF2-40B4-BE49-F238E27FC236}">
                  <a16:creationId xmlns:a16="http://schemas.microsoft.com/office/drawing/2014/main" id="{9F0D7420-011D-4705-93AD-9D22AC0FDEF6}"/>
                </a:ext>
              </a:extLst>
            </p:cNvPr>
            <p:cNvSpPr/>
            <p:nvPr/>
          </p:nvSpPr>
          <p:spPr>
            <a:xfrm>
              <a:off x="8335235"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62" name="Freeform 131">
              <a:extLst>
                <a:ext uri="{FF2B5EF4-FFF2-40B4-BE49-F238E27FC236}">
                  <a16:creationId xmlns:a16="http://schemas.microsoft.com/office/drawing/2014/main" id="{8FA89E27-2A77-431E-BA84-F75E6218BF63}"/>
                </a:ext>
              </a:extLst>
            </p:cNvPr>
            <p:cNvSpPr/>
            <p:nvPr/>
          </p:nvSpPr>
          <p:spPr>
            <a:xfrm>
              <a:off x="8539738" y="468952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63" name="Freeform 132">
              <a:extLst>
                <a:ext uri="{FF2B5EF4-FFF2-40B4-BE49-F238E27FC236}">
                  <a16:creationId xmlns:a16="http://schemas.microsoft.com/office/drawing/2014/main" id="{5C7397D8-15FE-4511-8741-86AA789437D4}"/>
                </a:ext>
              </a:extLst>
            </p:cNvPr>
            <p:cNvSpPr/>
            <p:nvPr/>
          </p:nvSpPr>
          <p:spPr>
            <a:xfrm>
              <a:off x="8743607" y="469326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grpSp>
        <p:nvGrpSpPr>
          <p:cNvPr id="64" name="Group 63">
            <a:extLst>
              <a:ext uri="{FF2B5EF4-FFF2-40B4-BE49-F238E27FC236}">
                <a16:creationId xmlns:a16="http://schemas.microsoft.com/office/drawing/2014/main" id="{8125531D-09D6-4CDA-9066-30F5F7963934}"/>
              </a:ext>
            </a:extLst>
          </p:cNvPr>
          <p:cNvGrpSpPr/>
          <p:nvPr/>
        </p:nvGrpSpPr>
        <p:grpSpPr>
          <a:xfrm rot="5400000">
            <a:off x="8194728" y="2895081"/>
            <a:ext cx="706416" cy="228944"/>
            <a:chOff x="8131366" y="4687842"/>
            <a:chExt cx="817408" cy="435099"/>
          </a:xfrm>
        </p:grpSpPr>
        <p:sp>
          <p:nvSpPr>
            <p:cNvPr id="65" name="Freeform 129">
              <a:extLst>
                <a:ext uri="{FF2B5EF4-FFF2-40B4-BE49-F238E27FC236}">
                  <a16:creationId xmlns:a16="http://schemas.microsoft.com/office/drawing/2014/main" id="{A056292D-22CA-46CE-947F-7334F5A8C628}"/>
                </a:ext>
              </a:extLst>
            </p:cNvPr>
            <p:cNvSpPr/>
            <p:nvPr/>
          </p:nvSpPr>
          <p:spPr>
            <a:xfrm>
              <a:off x="8131366"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66" name="Freeform 130">
              <a:extLst>
                <a:ext uri="{FF2B5EF4-FFF2-40B4-BE49-F238E27FC236}">
                  <a16:creationId xmlns:a16="http://schemas.microsoft.com/office/drawing/2014/main" id="{C5B5CF5C-F8FA-4183-92CD-75A8749350F5}"/>
                </a:ext>
              </a:extLst>
            </p:cNvPr>
            <p:cNvSpPr/>
            <p:nvPr/>
          </p:nvSpPr>
          <p:spPr>
            <a:xfrm>
              <a:off x="8335235"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67" name="Freeform 131">
              <a:extLst>
                <a:ext uri="{FF2B5EF4-FFF2-40B4-BE49-F238E27FC236}">
                  <a16:creationId xmlns:a16="http://schemas.microsoft.com/office/drawing/2014/main" id="{6202A952-C136-43FA-9761-18D8FE760A9C}"/>
                </a:ext>
              </a:extLst>
            </p:cNvPr>
            <p:cNvSpPr/>
            <p:nvPr/>
          </p:nvSpPr>
          <p:spPr>
            <a:xfrm>
              <a:off x="8539738" y="468952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68" name="Freeform 132">
              <a:extLst>
                <a:ext uri="{FF2B5EF4-FFF2-40B4-BE49-F238E27FC236}">
                  <a16:creationId xmlns:a16="http://schemas.microsoft.com/office/drawing/2014/main" id="{6624F92A-52D7-43D9-822D-7FA3E3093FD5}"/>
                </a:ext>
              </a:extLst>
            </p:cNvPr>
            <p:cNvSpPr/>
            <p:nvPr/>
          </p:nvSpPr>
          <p:spPr>
            <a:xfrm>
              <a:off x="8743607" y="469326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grpSp>
        <p:nvGrpSpPr>
          <p:cNvPr id="69" name="Group 68">
            <a:extLst>
              <a:ext uri="{FF2B5EF4-FFF2-40B4-BE49-F238E27FC236}">
                <a16:creationId xmlns:a16="http://schemas.microsoft.com/office/drawing/2014/main" id="{A5334159-9989-4A4F-91D6-2DD4FC8FBF92}"/>
              </a:ext>
            </a:extLst>
          </p:cNvPr>
          <p:cNvGrpSpPr/>
          <p:nvPr/>
        </p:nvGrpSpPr>
        <p:grpSpPr>
          <a:xfrm rot="5400000">
            <a:off x="8745759" y="2895368"/>
            <a:ext cx="706416" cy="228944"/>
            <a:chOff x="8131366" y="4687842"/>
            <a:chExt cx="817408" cy="435099"/>
          </a:xfrm>
        </p:grpSpPr>
        <p:sp>
          <p:nvSpPr>
            <p:cNvPr id="70" name="Freeform 129">
              <a:extLst>
                <a:ext uri="{FF2B5EF4-FFF2-40B4-BE49-F238E27FC236}">
                  <a16:creationId xmlns:a16="http://schemas.microsoft.com/office/drawing/2014/main" id="{F6F67014-3560-4B58-B618-4A8D4149595F}"/>
                </a:ext>
              </a:extLst>
            </p:cNvPr>
            <p:cNvSpPr/>
            <p:nvPr/>
          </p:nvSpPr>
          <p:spPr>
            <a:xfrm>
              <a:off x="8131366"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71" name="Freeform 130">
              <a:extLst>
                <a:ext uri="{FF2B5EF4-FFF2-40B4-BE49-F238E27FC236}">
                  <a16:creationId xmlns:a16="http://schemas.microsoft.com/office/drawing/2014/main" id="{5AB6179B-79AC-4CC6-A82A-8291BA7A47BD}"/>
                </a:ext>
              </a:extLst>
            </p:cNvPr>
            <p:cNvSpPr/>
            <p:nvPr/>
          </p:nvSpPr>
          <p:spPr>
            <a:xfrm>
              <a:off x="8335235"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72" name="Freeform 131">
              <a:extLst>
                <a:ext uri="{FF2B5EF4-FFF2-40B4-BE49-F238E27FC236}">
                  <a16:creationId xmlns:a16="http://schemas.microsoft.com/office/drawing/2014/main" id="{BA175668-16AA-445C-81A1-C100CC6E091F}"/>
                </a:ext>
              </a:extLst>
            </p:cNvPr>
            <p:cNvSpPr/>
            <p:nvPr/>
          </p:nvSpPr>
          <p:spPr>
            <a:xfrm>
              <a:off x="8539738" y="468952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73" name="Freeform 132">
              <a:extLst>
                <a:ext uri="{FF2B5EF4-FFF2-40B4-BE49-F238E27FC236}">
                  <a16:creationId xmlns:a16="http://schemas.microsoft.com/office/drawing/2014/main" id="{9B7B9CBC-7386-44D7-AA8F-4487A94294C4}"/>
                </a:ext>
              </a:extLst>
            </p:cNvPr>
            <p:cNvSpPr/>
            <p:nvPr/>
          </p:nvSpPr>
          <p:spPr>
            <a:xfrm>
              <a:off x="8743607" y="469326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7C0C501F-3732-4374-A33C-C6B1A03AF7CB}"/>
                  </a:ext>
                </a:extLst>
              </p:cNvPr>
              <p:cNvSpPr txBox="1"/>
              <p:nvPr/>
            </p:nvSpPr>
            <p:spPr>
              <a:xfrm>
                <a:off x="1360939" y="5000140"/>
                <a:ext cx="2365057" cy="362663"/>
              </a:xfrm>
              <a:prstGeom prst="rect">
                <a:avLst/>
              </a:prstGeom>
              <a:noFill/>
            </p:spPr>
            <p:txBody>
              <a:bodyPr wrap="square" rtlCol="0">
                <a:spAutoFit/>
              </a:bodyPr>
              <a:lstStyle/>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ea typeface="Cambria Math" panose="02040503050406030204" pitchFamily="18" charset="0"/>
                          </a:rPr>
                          <m:t>×1</m:t>
                        </m:r>
                        <m:r>
                          <a:rPr lang="en-US" sz="1600" i="1">
                            <a:latin typeface="Cambria Math" panose="02040503050406030204" pitchFamily="18" charset="0"/>
                          </a:rPr>
                          <m:t>]</m:t>
                        </m:r>
                      </m:sub>
                    </m:sSub>
                    <m:r>
                      <a:rPr lang="en-US" sz="1600" i="1">
                        <a:latin typeface="Cambria Math" panose="02040503050406030204" pitchFamily="18" charset="0"/>
                      </a:rPr>
                      <m:t> </m:t>
                    </m:r>
                  </m:oMath>
                </a14:m>
                <a:r>
                  <a:rPr lang="en-US" sz="1600" b="1" dirty="0">
                    <a:latin typeface="Segoe UI Light" panose="020B0502040204020203" pitchFamily="34" charset="0"/>
                    <a:cs typeface="Segoe UI Light" panose="020B0502040204020203" pitchFamily="34" charset="0"/>
                  </a:rPr>
                  <a:t>: User data to infer</a:t>
                </a:r>
              </a:p>
            </p:txBody>
          </p:sp>
        </mc:Choice>
        <mc:Fallback xmlns="">
          <p:sp>
            <p:nvSpPr>
              <p:cNvPr id="74" name="TextBox 73">
                <a:extLst>
                  <a:ext uri="{FF2B5EF4-FFF2-40B4-BE49-F238E27FC236}">
                    <a16:creationId xmlns:a16="http://schemas.microsoft.com/office/drawing/2014/main" id="{7C0C501F-3732-4374-A33C-C6B1A03AF7CB}"/>
                  </a:ext>
                </a:extLst>
              </p:cNvPr>
              <p:cNvSpPr txBox="1">
                <a:spLocks noRot="1" noChangeAspect="1" noMove="1" noResize="1" noEditPoints="1" noAdjustHandles="1" noChangeArrowheads="1" noChangeShapeType="1" noTextEdit="1"/>
              </p:cNvSpPr>
              <p:nvPr/>
            </p:nvSpPr>
            <p:spPr>
              <a:xfrm>
                <a:off x="1360939" y="5000140"/>
                <a:ext cx="2365057" cy="362663"/>
              </a:xfrm>
              <a:prstGeom prst="rect">
                <a:avLst/>
              </a:prstGeom>
              <a:blipFill>
                <a:blip r:embed="rId6"/>
                <a:stretch>
                  <a:fillRect t="-6667" r="-773" b="-11667"/>
                </a:stretch>
              </a:blipFill>
            </p:spPr>
            <p:txBody>
              <a:bodyPr/>
              <a:lstStyle/>
              <a:p>
                <a:r>
                  <a:rPr lang="en-US">
                    <a:noFill/>
                  </a:rPr>
                  <a:t> </a:t>
                </a:r>
              </a:p>
            </p:txBody>
          </p:sp>
        </mc:Fallback>
      </mc:AlternateContent>
      <p:sp>
        <p:nvSpPr>
          <p:cNvPr id="75" name="Cloud 74">
            <a:extLst>
              <a:ext uri="{FF2B5EF4-FFF2-40B4-BE49-F238E27FC236}">
                <a16:creationId xmlns:a16="http://schemas.microsoft.com/office/drawing/2014/main" id="{DC652937-F042-4F6A-AEED-409F07516E16}"/>
              </a:ext>
            </a:extLst>
          </p:cNvPr>
          <p:cNvSpPr/>
          <p:nvPr/>
        </p:nvSpPr>
        <p:spPr>
          <a:xfrm>
            <a:off x="9146162" y="1706393"/>
            <a:ext cx="2253826" cy="858891"/>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Light" panose="020B0502040204020203" pitchFamily="34" charset="0"/>
                <a:cs typeface="Segoe UI Light" panose="020B0502040204020203" pitchFamily="34" charset="0"/>
              </a:rPr>
              <a:t>Internet</a:t>
            </a:r>
          </a:p>
        </p:txBody>
      </p:sp>
      <p:sp>
        <p:nvSpPr>
          <p:cNvPr id="76" name="TextBox 75">
            <a:extLst>
              <a:ext uri="{FF2B5EF4-FFF2-40B4-BE49-F238E27FC236}">
                <a16:creationId xmlns:a16="http://schemas.microsoft.com/office/drawing/2014/main" id="{8483A4DF-33AB-4D43-A155-A5990C8A70D1}"/>
              </a:ext>
            </a:extLst>
          </p:cNvPr>
          <p:cNvSpPr txBox="1"/>
          <p:nvPr/>
        </p:nvSpPr>
        <p:spPr>
          <a:xfrm>
            <a:off x="11148563" y="2931010"/>
            <a:ext cx="1133644" cy="523220"/>
          </a:xfrm>
          <a:prstGeom prst="rect">
            <a:avLst/>
          </a:prstGeom>
          <a:noFill/>
        </p:spPr>
        <p:txBody>
          <a:bodyPr wrap="none" rtlCol="0">
            <a:spAutoFit/>
          </a:bodyPr>
          <a:lstStyle/>
          <a:p>
            <a:r>
              <a:rPr lang="en-US" altLang="zh-CN" sz="2800" b="1" dirty="0">
                <a:latin typeface="Segoe UI Light" panose="020B0502040204020203" pitchFamily="34" charset="0"/>
                <a:cs typeface="Segoe UI Light" panose="020B0502040204020203" pitchFamily="34" charset="0"/>
              </a:rPr>
              <a:t>Client </a:t>
            </a:r>
            <a:endParaRPr lang="en-US" sz="2800" b="1" dirty="0">
              <a:latin typeface="Segoe UI Light" panose="020B0502040204020203" pitchFamily="34" charset="0"/>
              <a:cs typeface="Segoe UI Light" panose="020B0502040204020203" pitchFamily="34" charset="0"/>
            </a:endParaRPr>
          </a:p>
        </p:txBody>
      </p:sp>
      <p:sp>
        <p:nvSpPr>
          <p:cNvPr id="77" name="Freeform: Shape 76">
            <a:extLst>
              <a:ext uri="{FF2B5EF4-FFF2-40B4-BE49-F238E27FC236}">
                <a16:creationId xmlns:a16="http://schemas.microsoft.com/office/drawing/2014/main" id="{82DD7DC7-DDE8-404C-ABDA-16B1590C7E3E}"/>
              </a:ext>
            </a:extLst>
          </p:cNvPr>
          <p:cNvSpPr/>
          <p:nvPr/>
        </p:nvSpPr>
        <p:spPr>
          <a:xfrm>
            <a:off x="7357828" y="1684673"/>
            <a:ext cx="4347583" cy="1844846"/>
          </a:xfrm>
          <a:custGeom>
            <a:avLst/>
            <a:gdLst>
              <a:gd name="connsiteX0" fmla="*/ 3458323 w 3458323"/>
              <a:gd name="connsiteY0" fmla="*/ 689568 h 1593920"/>
              <a:gd name="connsiteX1" fmla="*/ 3046341 w 3458323"/>
              <a:gd name="connsiteY1" fmla="*/ 337876 h 1593920"/>
              <a:gd name="connsiteX2" fmla="*/ 2162086 w 3458323"/>
              <a:gd name="connsiteY2" fmla="*/ 36425 h 1593920"/>
              <a:gd name="connsiteX3" fmla="*/ 1076864 w 3458323"/>
              <a:gd name="connsiteY3" fmla="*/ 26377 h 1593920"/>
              <a:gd name="connsiteX4" fmla="*/ 272996 w 3458323"/>
              <a:gd name="connsiteY4" fmla="*/ 227344 h 1593920"/>
              <a:gd name="connsiteX5" fmla="*/ 31835 w 3458323"/>
              <a:gd name="connsiteY5" fmla="*/ 508698 h 1593920"/>
              <a:gd name="connsiteX6" fmla="*/ 1690 w 3458323"/>
              <a:gd name="connsiteY6" fmla="*/ 980970 h 1593920"/>
              <a:gd name="connsiteX7" fmla="*/ 21787 w 3458323"/>
              <a:gd name="connsiteY7" fmla="*/ 1593920 h 15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323" h="1593920">
                <a:moveTo>
                  <a:pt x="3458323" y="689568"/>
                </a:moveTo>
                <a:cubicBezTo>
                  <a:pt x="3360351" y="568150"/>
                  <a:pt x="3262380" y="446733"/>
                  <a:pt x="3046341" y="337876"/>
                </a:cubicBezTo>
                <a:cubicBezTo>
                  <a:pt x="2830302" y="229019"/>
                  <a:pt x="2490332" y="88341"/>
                  <a:pt x="2162086" y="36425"/>
                </a:cubicBezTo>
                <a:cubicBezTo>
                  <a:pt x="1833840" y="-15491"/>
                  <a:pt x="1391712" y="-5443"/>
                  <a:pt x="1076864" y="26377"/>
                </a:cubicBezTo>
                <a:cubicBezTo>
                  <a:pt x="762016" y="58197"/>
                  <a:pt x="447167" y="146957"/>
                  <a:pt x="272996" y="227344"/>
                </a:cubicBezTo>
                <a:cubicBezTo>
                  <a:pt x="98825" y="307731"/>
                  <a:pt x="77053" y="383094"/>
                  <a:pt x="31835" y="508698"/>
                </a:cubicBezTo>
                <a:cubicBezTo>
                  <a:pt x="-13383" y="634302"/>
                  <a:pt x="3365" y="800100"/>
                  <a:pt x="1690" y="980970"/>
                </a:cubicBezTo>
                <a:cubicBezTo>
                  <a:pt x="15" y="1161840"/>
                  <a:pt x="10901" y="1377880"/>
                  <a:pt x="21787" y="1593920"/>
                </a:cubicBezTo>
              </a:path>
            </a:pathLst>
          </a:cu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78" name="TextBox 77">
            <a:extLst>
              <a:ext uri="{FF2B5EF4-FFF2-40B4-BE49-F238E27FC236}">
                <a16:creationId xmlns:a16="http://schemas.microsoft.com/office/drawing/2014/main" id="{3BDCBAED-271D-44D3-BF82-2E0B22F087E6}"/>
              </a:ext>
            </a:extLst>
          </p:cNvPr>
          <p:cNvSpPr txBox="1"/>
          <p:nvPr/>
        </p:nvSpPr>
        <p:spPr>
          <a:xfrm>
            <a:off x="9677841" y="4031241"/>
            <a:ext cx="2332228" cy="1692771"/>
          </a:xfrm>
          <a:prstGeom prst="rect">
            <a:avLst/>
          </a:prstGeom>
          <a:solidFill>
            <a:schemeClr val="accent2">
              <a:lumMod val="20000"/>
              <a:lumOff val="80000"/>
            </a:schemeClr>
          </a:solidFill>
        </p:spPr>
        <p:txBody>
          <a:bodyPr wrap="square" rtlCol="0">
            <a:spAutoFit/>
          </a:bodyPr>
          <a:lstStyle/>
          <a:p>
            <a:pPr algn="ctr"/>
            <a:r>
              <a:rPr lang="en-US" altLang="zh-CN" sz="2400" b="1" dirty="0" err="1">
                <a:latin typeface="Segoe UI Light" panose="020B0502040204020203" pitchFamily="34" charset="0"/>
                <a:cs typeface="Segoe UI Light" panose="020B0502040204020203" pitchFamily="34" charset="0"/>
              </a:rPr>
              <a:t>ReLU</a:t>
            </a:r>
            <a:r>
              <a:rPr lang="zh-CN" altLang="en-US" sz="2400" b="1" dirty="0">
                <a:latin typeface="Segoe UI Light" panose="020B0502040204020203" pitchFamily="34" charset="0"/>
                <a:cs typeface="Segoe UI Light" panose="020B0502040204020203" pitchFamily="34" charset="0"/>
              </a:rPr>
              <a:t> </a:t>
            </a:r>
            <a:r>
              <a:rPr lang="en-US" altLang="zh-CN" sz="2400" b="1" dirty="0">
                <a:latin typeface="Segoe UI Light" panose="020B0502040204020203" pitchFamily="34" charset="0"/>
                <a:cs typeface="Segoe UI Light" panose="020B0502040204020203" pitchFamily="34" charset="0"/>
              </a:rPr>
              <a:t>on</a:t>
            </a:r>
            <a:r>
              <a:rPr lang="zh-CN" altLang="en-US" sz="2400" b="1" dirty="0">
                <a:latin typeface="Segoe UI Light" panose="020B0502040204020203" pitchFamily="34" charset="0"/>
                <a:cs typeface="Segoe UI Light" panose="020B0502040204020203" pitchFamily="34" charset="0"/>
              </a:rPr>
              <a:t> </a:t>
            </a:r>
            <a:r>
              <a:rPr lang="en-US" altLang="zh-CN" sz="2400" b="1" dirty="0">
                <a:latin typeface="Segoe UI Light" panose="020B0502040204020203" pitchFamily="34" charset="0"/>
                <a:cs typeface="Segoe UI Light" panose="020B0502040204020203" pitchFamily="34" charset="0"/>
              </a:rPr>
              <a:t>switch</a:t>
            </a:r>
            <a:endParaRPr lang="en-US" altLang="zh-CN" sz="2000" dirty="0">
              <a:latin typeface="Segoe UI Light" panose="020B0502040204020203" pitchFamily="34" charset="0"/>
              <a:cs typeface="Segoe UI Light" panose="020B0502040204020203" pitchFamily="34" charset="0"/>
            </a:endParaRPr>
          </a:p>
          <a:p>
            <a:pPr algn="ctr"/>
            <a:r>
              <a:rPr lang="en-US" altLang="zh-CN" sz="2000" b="1" dirty="0">
                <a:latin typeface="Segoe UI Light" panose="020B0502040204020203" pitchFamily="34" charset="0"/>
                <a:cs typeface="Segoe UI Light" panose="020B0502040204020203" pitchFamily="34" charset="0"/>
              </a:rPr>
              <a:t>Match</a:t>
            </a:r>
            <a:r>
              <a:rPr lang="en-US" altLang="zh-CN" sz="2000" dirty="0">
                <a:latin typeface="Segoe UI Light" panose="020B0502040204020203" pitchFamily="34" charset="0"/>
                <a:cs typeface="Segoe UI Light" panose="020B0502040204020203" pitchFamily="34" charset="0"/>
              </a:rPr>
              <a:t>:</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y</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&gt;=</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0</a:t>
            </a:r>
          </a:p>
          <a:p>
            <a:pPr algn="ctr"/>
            <a:r>
              <a:rPr lang="en-US" altLang="zh-CN" sz="2000" b="1" dirty="0">
                <a:latin typeface="Segoe UI Light" panose="020B0502040204020203" pitchFamily="34" charset="0"/>
                <a:cs typeface="Segoe UI Light" panose="020B0502040204020203" pitchFamily="34" charset="0"/>
              </a:rPr>
              <a:t>Action</a:t>
            </a:r>
            <a:r>
              <a:rPr lang="en-US" altLang="zh-CN" sz="2000" dirty="0">
                <a:latin typeface="Segoe UI Light" panose="020B0502040204020203" pitchFamily="34" charset="0"/>
                <a:cs typeface="Segoe UI Light" panose="020B0502040204020203" pitchFamily="34" charset="0"/>
              </a:rPr>
              <a:t>:</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no</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action</a:t>
            </a:r>
          </a:p>
          <a:p>
            <a:pPr algn="ctr"/>
            <a:r>
              <a:rPr lang="en-US" altLang="zh-CN" sz="2000" b="1" dirty="0">
                <a:latin typeface="Segoe UI Light" panose="020B0502040204020203" pitchFamily="34" charset="0"/>
                <a:cs typeface="Segoe UI Light" panose="020B0502040204020203" pitchFamily="34" charset="0"/>
              </a:rPr>
              <a:t>Match:</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y</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&lt;</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0</a:t>
            </a:r>
          </a:p>
          <a:p>
            <a:pPr algn="ctr"/>
            <a:r>
              <a:rPr lang="en-US" altLang="zh-CN" sz="2000" b="1" dirty="0">
                <a:latin typeface="Segoe UI Light" panose="020B0502040204020203" pitchFamily="34" charset="0"/>
                <a:cs typeface="Segoe UI Light" panose="020B0502040204020203" pitchFamily="34" charset="0"/>
              </a:rPr>
              <a:t>Action</a:t>
            </a:r>
            <a:r>
              <a:rPr lang="en-US" altLang="zh-CN" sz="2000" dirty="0">
                <a:latin typeface="Segoe UI Light" panose="020B0502040204020203" pitchFamily="34" charset="0"/>
                <a:cs typeface="Segoe UI Light" panose="020B0502040204020203" pitchFamily="34" charset="0"/>
              </a:rPr>
              <a:t>:</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y</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a:t>
            </a:r>
            <a:r>
              <a:rPr lang="zh-CN" altLang="en-US" sz="2000" dirty="0">
                <a:latin typeface="Segoe UI Light" panose="020B0502040204020203" pitchFamily="34" charset="0"/>
                <a:cs typeface="Segoe UI Light" panose="020B0502040204020203" pitchFamily="34" charset="0"/>
              </a:rPr>
              <a:t> </a:t>
            </a:r>
            <a:r>
              <a:rPr lang="en-US" altLang="zh-CN" sz="2000" dirty="0">
                <a:latin typeface="Segoe UI Light" panose="020B0502040204020203" pitchFamily="34" charset="0"/>
                <a:cs typeface="Segoe UI Light" panose="020B0502040204020203" pitchFamily="34" charset="0"/>
              </a:rPr>
              <a:t>0</a:t>
            </a:r>
          </a:p>
        </p:txBody>
      </p:sp>
      <p:pic>
        <p:nvPicPr>
          <p:cNvPr id="79" name="Picture 2" descr="HPE Aruba - SFP+ transceiver module - 10 GigE">
            <a:extLst>
              <a:ext uri="{FF2B5EF4-FFF2-40B4-BE49-F238E27FC236}">
                <a16:creationId xmlns:a16="http://schemas.microsoft.com/office/drawing/2014/main" id="{92287235-1C90-4BD0-8557-9C6D29301CC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1333">
                        <a14:foregroundMark x1="17667" y1="54884" x2="17667" y2="52558"/>
                        <a14:foregroundMark x1="10500" y1="50698" x2="10167" y2="70930"/>
                        <a14:foregroundMark x1="90167" y1="26512" x2="91333" y2="38837"/>
                      </a14:backgroundRemoval>
                    </a14:imgEffect>
                  </a14:imgLayer>
                </a14:imgProps>
              </a:ext>
              <a:ext uri="{28A0092B-C50C-407E-A947-70E740481C1C}">
                <a14:useLocalDpi xmlns:a14="http://schemas.microsoft.com/office/drawing/2010/main" val="0"/>
              </a:ext>
            </a:extLst>
          </a:blip>
          <a:srcRect/>
          <a:stretch>
            <a:fillRect/>
          </a:stretch>
        </p:blipFill>
        <p:spPr bwMode="auto">
          <a:xfrm>
            <a:off x="2122892" y="2188597"/>
            <a:ext cx="2160150" cy="154810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a16="http://schemas.microsoft.com/office/drawing/2014/main" id="{A0134B60-A58A-4F66-8E0A-913A36B908D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065" b="95122" l="7991" r="92009">
                        <a14:foregroundMark x1="13014" y1="42818" x2="13014" y2="42818"/>
                        <a14:foregroundMark x1="13014" y1="41734" x2="42694" y2="13821"/>
                        <a14:foregroundMark x1="42694" y1="13821" x2="79680" y2="10840"/>
                        <a14:foregroundMark x1="89460" y1="52269" x2="91324" y2="60163"/>
                        <a14:foregroundMark x1="79680" y1="10840" x2="89192" y2="51134"/>
                        <a14:foregroundMark x1="91324" y1="60163" x2="74696" y2="87587"/>
                        <a14:foregroundMark x1="40728" y1="93058" x2="31507" y2="92141"/>
                        <a14:foregroundMark x1="31507" y1="92141" x2="13242" y2="52304"/>
                        <a14:foregroundMark x1="13242" y1="52304" x2="13699" y2="38753"/>
                        <a14:foregroundMark x1="66210" y1="7859" x2="71689" y2="7317"/>
                        <a14:foregroundMark x1="8447" y1="13821" x2="10502" y2="26558"/>
                        <a14:foregroundMark x1="17580" y1="93496" x2="17580" y2="95122"/>
                        <a14:foregroundMark x1="91324" y1="83469" x2="92237" y2="82656"/>
                        <a14:foregroundMark x1="67808" y1="5420" x2="82648" y2="4065"/>
                        <a14:foregroundMark x1="8676" y1="24119" x2="11416" y2="43089"/>
                        <a14:backgroundMark x1="55251" y1="92954" x2="59589" y2="93225"/>
                        <a14:backgroundMark x1="45890" y1="96748" x2="55023" y2="94851"/>
                        <a14:backgroundMark x1="44521" y1="95122" x2="48858" y2="94309"/>
                        <a14:backgroundMark x1="59589" y1="94580" x2="65068" y2="94580"/>
                        <a14:backgroundMark x1="72374" y1="91870" x2="73516" y2="90515"/>
                        <a14:backgroundMark x1="66438" y1="96477" x2="47717" y2="96206"/>
                        <a14:backgroundMark x1="47717" y1="96206" x2="44521" y2="93496"/>
                        <a14:backgroundMark x1="68721" y1="93767" x2="74658" y2="93225"/>
                        <a14:backgroundMark x1="65297" y1="95664" x2="68265" y2="94851"/>
                        <a14:backgroundMark x1="42237" y1="93767" x2="43836" y2="93496"/>
                        <a14:backgroundMark x1="40868" y1="94038" x2="43836" y2="93496"/>
                        <a14:backgroundMark x1="45434" y1="92954" x2="43379" y2="93225"/>
                        <a14:backgroundMark x1="40411" y1="94038" x2="40411" y2="94038"/>
                        <a14:backgroundMark x1="40639" y1="93225" x2="41324" y2="93225"/>
                        <a14:backgroundMark x1="91324" y1="60705" x2="91096" y2="56640"/>
                        <a14:backgroundMark x1="91324" y1="57995" x2="90639" y2="56098"/>
                        <a14:backgroundMark x1="91096" y1="60163" x2="90639" y2="55014"/>
                      </a14:backgroundRemoval>
                    </a14:imgEffect>
                  </a14:imgLayer>
                </a14:imgProps>
              </a:ext>
            </a:extLst>
          </a:blip>
          <a:stretch>
            <a:fillRect/>
          </a:stretch>
        </p:blipFill>
        <p:spPr>
          <a:xfrm>
            <a:off x="7557152" y="5081815"/>
            <a:ext cx="1430197" cy="1201627"/>
          </a:xfrm>
          <a:prstGeom prst="rect">
            <a:avLst/>
          </a:prstGeom>
        </p:spPr>
      </p:pic>
      <p:sp>
        <p:nvSpPr>
          <p:cNvPr id="81" name="TextBox 80">
            <a:extLst>
              <a:ext uri="{FF2B5EF4-FFF2-40B4-BE49-F238E27FC236}">
                <a16:creationId xmlns:a16="http://schemas.microsoft.com/office/drawing/2014/main" id="{8DE13FAC-DE08-4048-BFF9-8DA610DF64C0}"/>
              </a:ext>
            </a:extLst>
          </p:cNvPr>
          <p:cNvSpPr txBox="1"/>
          <p:nvPr/>
        </p:nvSpPr>
        <p:spPr>
          <a:xfrm>
            <a:off x="2113812" y="1876394"/>
            <a:ext cx="2334293" cy="523220"/>
          </a:xfrm>
          <a:prstGeom prst="rect">
            <a:avLst/>
          </a:prstGeom>
          <a:noFill/>
        </p:spPr>
        <p:txBody>
          <a:bodyPr wrap="none" rtlCol="0">
            <a:spAutoFit/>
          </a:bodyPr>
          <a:lstStyle/>
          <a:p>
            <a:r>
              <a:rPr lang="en-US" altLang="zh-CN" sz="2800" b="1" dirty="0">
                <a:latin typeface="Segoe UI Light" panose="020B0502040204020203" pitchFamily="34" charset="0"/>
                <a:cs typeface="Segoe UI Light" panose="020B0502040204020203" pitchFamily="34" charset="0"/>
              </a:rPr>
              <a:t>IOI transceiver</a:t>
            </a:r>
            <a:endParaRPr lang="en-US" sz="2800" b="1" dirty="0">
              <a:latin typeface="Segoe UI Light" panose="020B0502040204020203" pitchFamily="34" charset="0"/>
              <a:cs typeface="Segoe UI Light" panose="020B0502040204020203" pitchFamily="34" charset="0"/>
            </a:endParaRPr>
          </a:p>
        </p:txBody>
      </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FFB1A67-D3EF-4BDA-A774-B42C38AB0411}"/>
                  </a:ext>
                </a:extLst>
              </p:cNvPr>
              <p:cNvSpPr txBox="1"/>
              <p:nvPr/>
            </p:nvSpPr>
            <p:spPr>
              <a:xfrm>
                <a:off x="4065500" y="4413270"/>
                <a:ext cx="2449600" cy="608885"/>
              </a:xfrm>
              <a:prstGeom prst="rect">
                <a:avLst/>
              </a:prstGeom>
              <a:noFill/>
            </p:spPr>
            <p:txBody>
              <a:bodyPr wrap="square" rtlCol="0">
                <a:spAutoFit/>
              </a:bodyPr>
              <a:lstStyle/>
              <a:p>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rPr>
                          <m:t>𝑌</m:t>
                        </m:r>
                      </m:e>
                      <m:sub>
                        <m:r>
                          <a:rPr lang="en-US" sz="1600" i="1" dirty="0">
                            <a:latin typeface="Cambria Math" panose="02040503050406030204" pitchFamily="18" charset="0"/>
                          </a:rPr>
                          <m:t>[</m:t>
                        </m:r>
                        <m:r>
                          <a:rPr lang="en-US" sz="1600" i="1" dirty="0">
                            <a:latin typeface="Cambria Math" panose="02040503050406030204" pitchFamily="18" charset="0"/>
                          </a:rPr>
                          <m:t>𝑚</m:t>
                        </m:r>
                        <m:r>
                          <a:rPr lang="en-US" sz="1600" i="1" dirty="0">
                            <a:latin typeface="Cambria Math" panose="02040503050406030204" pitchFamily="18" charset="0"/>
                            <a:ea typeface="Cambria Math" panose="02040503050406030204" pitchFamily="18" charset="0"/>
                          </a:rPr>
                          <m:t>×1]</m:t>
                        </m:r>
                      </m:sub>
                    </m:sSub>
                    <m:r>
                      <a:rPr lang="en-US" sz="1600" i="1" dirty="0">
                        <a:latin typeface="Cambria Math" panose="02040503050406030204" pitchFamily="18" charset="0"/>
                        <a:ea typeface="Cambria Math" panose="02040503050406030204" pitchFamily="18" charset="0"/>
                      </a:rPr>
                      <m:t>=</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𝑊</m:t>
                        </m:r>
                      </m:e>
                      <m:sub>
                        <m:r>
                          <a:rPr lang="en-US" sz="1600" i="1" dirty="0">
                            <a:latin typeface="Cambria Math" panose="02040503050406030204" pitchFamily="18" charset="0"/>
                          </a:rPr>
                          <m:t>[</m:t>
                        </m:r>
                        <m:r>
                          <a:rPr lang="en-US" sz="1600" i="1" dirty="0">
                            <a:latin typeface="Cambria Math" panose="02040503050406030204" pitchFamily="18" charset="0"/>
                          </a:rPr>
                          <m:t>𝑚</m:t>
                        </m:r>
                        <m:r>
                          <a:rPr lang="en-US" sz="1600" i="1" dirty="0">
                            <a:latin typeface="Cambria Math" panose="02040503050406030204" pitchFamily="18" charset="0"/>
                            <a:ea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𝑛</m:t>
                        </m:r>
                        <m:r>
                          <a:rPr lang="en-US" sz="1600" i="1" dirty="0">
                            <a:latin typeface="Cambria Math" panose="02040503050406030204" pitchFamily="18" charset="0"/>
                          </a:rPr>
                          <m:t>]</m:t>
                        </m:r>
                      </m:sub>
                    </m:sSub>
                    <m:r>
                      <a:rPr lang="en-US" sz="1600" i="1" dirty="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ea typeface="Cambria Math" panose="02040503050406030204" pitchFamily="18" charset="0"/>
                          </a:rPr>
                          <m:t>×1</m:t>
                        </m:r>
                        <m:r>
                          <a:rPr lang="en-US" sz="1600" i="1">
                            <a:latin typeface="Cambria Math" panose="02040503050406030204" pitchFamily="18" charset="0"/>
                          </a:rPr>
                          <m:t>]</m:t>
                        </m:r>
                      </m:sub>
                    </m:sSub>
                  </m:oMath>
                </a14:m>
                <a:r>
                  <a:rPr lang="en-US" altLang="zh-CN" sz="1600" b="1" dirty="0">
                    <a:latin typeface="Segoe UI Light" panose="020B0502040204020203" pitchFamily="34" charset="0"/>
                    <a:cs typeface="Segoe UI Light" panose="020B0502040204020203" pitchFamily="34" charset="0"/>
                  </a:rPr>
                  <a:t>: MAC</a:t>
                </a:r>
                <a:r>
                  <a:rPr lang="zh-CN" altLang="en-US" sz="1600" b="1" dirty="0">
                    <a:latin typeface="Segoe UI Light" panose="020B0502040204020203" pitchFamily="34" charset="0"/>
                    <a:cs typeface="Segoe UI Light" panose="020B0502040204020203" pitchFamily="34" charset="0"/>
                  </a:rPr>
                  <a:t> </a:t>
                </a:r>
                <a:r>
                  <a:rPr lang="en-US" altLang="zh-CN" sz="1600" b="1" dirty="0">
                    <a:latin typeface="Segoe UI Light" panose="020B0502040204020203" pitchFamily="34" charset="0"/>
                    <a:cs typeface="Segoe UI Light" panose="020B0502040204020203" pitchFamily="34" charset="0"/>
                  </a:rPr>
                  <a:t>result</a:t>
                </a:r>
                <a:endParaRPr lang="en-US" sz="1600" b="1" dirty="0">
                  <a:latin typeface="Segoe UI Light" panose="020B0502040204020203" pitchFamily="34" charset="0"/>
                  <a:cs typeface="Segoe UI Light" panose="020B0502040204020203" pitchFamily="34" charset="0"/>
                </a:endParaRPr>
              </a:p>
            </p:txBody>
          </p:sp>
        </mc:Choice>
        <mc:Fallback xmlns="">
          <p:sp>
            <p:nvSpPr>
              <p:cNvPr id="82" name="TextBox 81">
                <a:extLst>
                  <a:ext uri="{FF2B5EF4-FFF2-40B4-BE49-F238E27FC236}">
                    <a16:creationId xmlns:a16="http://schemas.microsoft.com/office/drawing/2014/main" id="{8FFB1A67-D3EF-4BDA-A774-B42C38AB0411}"/>
                  </a:ext>
                </a:extLst>
              </p:cNvPr>
              <p:cNvSpPr txBox="1">
                <a:spLocks noRot="1" noChangeAspect="1" noMove="1" noResize="1" noEditPoints="1" noAdjustHandles="1" noChangeArrowheads="1" noChangeShapeType="1" noTextEdit="1"/>
              </p:cNvSpPr>
              <p:nvPr/>
            </p:nvSpPr>
            <p:spPr>
              <a:xfrm>
                <a:off x="4065500" y="4413270"/>
                <a:ext cx="2449600" cy="608885"/>
              </a:xfrm>
              <a:prstGeom prst="rect">
                <a:avLst/>
              </a:prstGeom>
              <a:blipFill>
                <a:blip r:embed="rId11"/>
                <a:stretch>
                  <a:fillRect l="-1493" t="-4000" r="-2239" b="-11000"/>
                </a:stretch>
              </a:blipFill>
            </p:spPr>
            <p:txBody>
              <a:bodyPr/>
              <a:lstStyle/>
              <a:p>
                <a:r>
                  <a:rPr lang="en-US">
                    <a:noFill/>
                  </a:rPr>
                  <a:t> </a:t>
                </a:r>
              </a:p>
            </p:txBody>
          </p:sp>
        </mc:Fallback>
      </mc:AlternateContent>
      <p:pic>
        <p:nvPicPr>
          <p:cNvPr id="83" name="Graphic 82" descr="User with solid fill">
            <a:extLst>
              <a:ext uri="{FF2B5EF4-FFF2-40B4-BE49-F238E27FC236}">
                <a16:creationId xmlns:a16="http://schemas.microsoft.com/office/drawing/2014/main" id="{A269EA9B-4BB3-48EF-907B-7A3BD6F5AD5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380496" y="2360604"/>
            <a:ext cx="673443" cy="673443"/>
          </a:xfrm>
          <a:prstGeom prst="rect">
            <a:avLst/>
          </a:prstGeom>
        </p:spPr>
      </p:pic>
      <p:sp>
        <p:nvSpPr>
          <p:cNvPr id="84" name="Rectangle 83">
            <a:extLst>
              <a:ext uri="{FF2B5EF4-FFF2-40B4-BE49-F238E27FC236}">
                <a16:creationId xmlns:a16="http://schemas.microsoft.com/office/drawing/2014/main" id="{FB67E905-C948-45AB-8EAE-70ACF792E59D}"/>
              </a:ext>
            </a:extLst>
          </p:cNvPr>
          <p:cNvSpPr/>
          <p:nvPr/>
        </p:nvSpPr>
        <p:spPr>
          <a:xfrm>
            <a:off x="-1" y="1876394"/>
            <a:ext cx="7008089" cy="4981605"/>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
        <p:nvSpPr>
          <p:cNvPr id="85" name="Rectangle 84">
            <a:extLst>
              <a:ext uri="{FF2B5EF4-FFF2-40B4-BE49-F238E27FC236}">
                <a16:creationId xmlns:a16="http://schemas.microsoft.com/office/drawing/2014/main" id="{035D0A1E-4B75-4F5F-A357-7CEF9E8C3192}"/>
              </a:ext>
            </a:extLst>
          </p:cNvPr>
          <p:cNvSpPr/>
          <p:nvPr/>
        </p:nvSpPr>
        <p:spPr>
          <a:xfrm>
            <a:off x="7013561" y="1461612"/>
            <a:ext cx="5178439" cy="5396388"/>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 name="Slide Number Placeholder 3">
            <a:extLst>
              <a:ext uri="{FF2B5EF4-FFF2-40B4-BE49-F238E27FC236}">
                <a16:creationId xmlns:a16="http://schemas.microsoft.com/office/drawing/2014/main" id="{8ED80FF0-858B-4E0E-9A49-E4FA1B722FF0}"/>
              </a:ext>
            </a:extLst>
          </p:cNvPr>
          <p:cNvSpPr>
            <a:spLocks noGrp="1"/>
          </p:cNvSpPr>
          <p:nvPr>
            <p:ph type="sldNum" sz="quarter" idx="12"/>
          </p:nvPr>
        </p:nvSpPr>
        <p:spPr/>
        <p:txBody>
          <a:bodyPr/>
          <a:lstStyle/>
          <a:p>
            <a:fld id="{F6CE2AD5-A7E3-4F48-855E-5E0BE41D1A1A}" type="slidenum">
              <a:rPr lang="en-US" smtClean="0">
                <a:latin typeface="Segoe UI Light" panose="020B0502040204020203" pitchFamily="34" charset="0"/>
                <a:cs typeface="Segoe UI Light" panose="020B0502040204020203" pitchFamily="34" charset="0"/>
              </a:rPr>
              <a:t>14</a:t>
            </a:fld>
            <a:endParaRPr lang="en-US">
              <a:latin typeface="Segoe UI Light" panose="020B0502040204020203" pitchFamily="34" charset="0"/>
              <a:cs typeface="Segoe UI Light" panose="020B0502040204020203" pitchFamily="34" charset="0"/>
            </a:endParaRPr>
          </a:p>
        </p:txBody>
      </p:sp>
      <p:pic>
        <p:nvPicPr>
          <p:cNvPr id="86" name="Picture 2" descr="HPE Aruba - SFP+ transceiver module - 10 GigE">
            <a:extLst>
              <a:ext uri="{FF2B5EF4-FFF2-40B4-BE49-F238E27FC236}">
                <a16:creationId xmlns:a16="http://schemas.microsoft.com/office/drawing/2014/main" id="{E10CB2D5-C8A2-4664-AC9F-B26BE7986C9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1333">
                        <a14:foregroundMark x1="17667" y1="54884" x2="17667" y2="52558"/>
                        <a14:foregroundMark x1="10500" y1="50698" x2="10167" y2="70930"/>
                        <a14:foregroundMark x1="90167" y1="26512" x2="91333" y2="38837"/>
                      </a14:backgroundRemoval>
                    </a14:imgEffect>
                  </a14:imgLayer>
                </a14:imgProps>
              </a:ext>
              <a:ext uri="{28A0092B-C50C-407E-A947-70E740481C1C}">
                <a14:useLocalDpi xmlns:a14="http://schemas.microsoft.com/office/drawing/2010/main" val="0"/>
              </a:ext>
            </a:extLst>
          </a:blip>
          <a:srcRect/>
          <a:stretch>
            <a:fillRect/>
          </a:stretch>
        </p:blipFill>
        <p:spPr bwMode="auto">
          <a:xfrm>
            <a:off x="2122892" y="2188597"/>
            <a:ext cx="2160150" cy="1548108"/>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A15427BB-D7F1-4ACF-AD38-65ED981D88A4}"/>
              </a:ext>
            </a:extLst>
          </p:cNvPr>
          <p:cNvSpPr txBox="1"/>
          <p:nvPr/>
        </p:nvSpPr>
        <p:spPr>
          <a:xfrm>
            <a:off x="2113812" y="1876394"/>
            <a:ext cx="2334293" cy="523220"/>
          </a:xfrm>
          <a:prstGeom prst="rect">
            <a:avLst/>
          </a:prstGeom>
          <a:noFill/>
        </p:spPr>
        <p:txBody>
          <a:bodyPr wrap="none" rtlCol="0">
            <a:spAutoFit/>
          </a:bodyPr>
          <a:lstStyle/>
          <a:p>
            <a:r>
              <a:rPr lang="en-US" altLang="zh-CN" sz="2800" b="1" dirty="0">
                <a:latin typeface="Segoe UI Light" panose="020B0502040204020203" pitchFamily="34" charset="0"/>
                <a:cs typeface="Segoe UI Light" panose="020B0502040204020203" pitchFamily="34" charset="0"/>
              </a:rPr>
              <a:t>IOI transceiver</a:t>
            </a:r>
            <a:endParaRPr lang="en-US" sz="2800" b="1" dirty="0">
              <a:latin typeface="Segoe UI Light" panose="020B0502040204020203" pitchFamily="34" charset="0"/>
              <a:cs typeface="Segoe UI Light" panose="020B0502040204020203" pitchFamily="34" charset="0"/>
            </a:endParaRPr>
          </a:p>
        </p:txBody>
      </p:sp>
      <p:sp>
        <p:nvSpPr>
          <p:cNvPr id="88" name="TextBox 87">
            <a:extLst>
              <a:ext uri="{FF2B5EF4-FFF2-40B4-BE49-F238E27FC236}">
                <a16:creationId xmlns:a16="http://schemas.microsoft.com/office/drawing/2014/main" id="{6EF5183D-9090-4496-860F-7B480D0BDD07}"/>
              </a:ext>
            </a:extLst>
          </p:cNvPr>
          <p:cNvSpPr txBox="1"/>
          <p:nvPr/>
        </p:nvSpPr>
        <p:spPr>
          <a:xfrm>
            <a:off x="7445882" y="6318285"/>
            <a:ext cx="1660968" cy="523220"/>
          </a:xfrm>
          <a:prstGeom prst="rect">
            <a:avLst/>
          </a:prstGeom>
          <a:noFill/>
        </p:spPr>
        <p:txBody>
          <a:bodyPr wrap="none" rtlCol="0">
            <a:spAutoFit/>
          </a:bodyPr>
          <a:lstStyle/>
          <a:p>
            <a:r>
              <a:rPr lang="en-US" altLang="zh-CN" sz="2800" b="1" dirty="0">
                <a:latin typeface="Segoe UI Light" panose="020B0502040204020203" pitchFamily="34" charset="0"/>
                <a:cs typeface="Segoe UI Light" panose="020B0502040204020203" pitchFamily="34" charset="0"/>
              </a:rPr>
              <a:t>IOI switch</a:t>
            </a:r>
            <a:endParaRPr lang="en-US" sz="2800" b="1" dirty="0">
              <a:latin typeface="Segoe UI Light" panose="020B0502040204020203" pitchFamily="34" charset="0"/>
              <a:cs typeface="Segoe UI Light" panose="020B0502040204020203" pitchFamily="34" charset="0"/>
            </a:endParaRPr>
          </a:p>
        </p:txBody>
      </p:sp>
      <p:pic>
        <p:nvPicPr>
          <p:cNvPr id="89" name="Picture 88">
            <a:extLst>
              <a:ext uri="{FF2B5EF4-FFF2-40B4-BE49-F238E27FC236}">
                <a16:creationId xmlns:a16="http://schemas.microsoft.com/office/drawing/2014/main" id="{4B99B904-8DEB-4AFF-8F5C-C9D52751D4D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065" b="95122" l="7991" r="92009">
                        <a14:foregroundMark x1="13014" y1="42818" x2="13014" y2="42818"/>
                        <a14:foregroundMark x1="13014" y1="41734" x2="42694" y2="13821"/>
                        <a14:foregroundMark x1="42694" y1="13821" x2="79680" y2="10840"/>
                        <a14:foregroundMark x1="89460" y1="52269" x2="91324" y2="60163"/>
                        <a14:foregroundMark x1="79680" y1="10840" x2="89192" y2="51134"/>
                        <a14:foregroundMark x1="91324" y1="60163" x2="74696" y2="87587"/>
                        <a14:foregroundMark x1="40728" y1="93058" x2="31507" y2="92141"/>
                        <a14:foregroundMark x1="31507" y1="92141" x2="13242" y2="52304"/>
                        <a14:foregroundMark x1="13242" y1="52304" x2="13699" y2="38753"/>
                        <a14:foregroundMark x1="66210" y1="7859" x2="71689" y2="7317"/>
                        <a14:foregroundMark x1="8447" y1="13821" x2="10502" y2="26558"/>
                        <a14:foregroundMark x1="17580" y1="93496" x2="17580" y2="95122"/>
                        <a14:foregroundMark x1="91324" y1="83469" x2="92237" y2="82656"/>
                        <a14:foregroundMark x1="67808" y1="5420" x2="82648" y2="4065"/>
                        <a14:foregroundMark x1="8676" y1="24119" x2="11416" y2="43089"/>
                        <a14:backgroundMark x1="55251" y1="92954" x2="59589" y2="93225"/>
                        <a14:backgroundMark x1="45890" y1="96748" x2="55023" y2="94851"/>
                        <a14:backgroundMark x1="44521" y1="95122" x2="48858" y2="94309"/>
                        <a14:backgroundMark x1="59589" y1="94580" x2="65068" y2="94580"/>
                        <a14:backgroundMark x1="72374" y1="91870" x2="73516" y2="90515"/>
                        <a14:backgroundMark x1="66438" y1="96477" x2="47717" y2="96206"/>
                        <a14:backgroundMark x1="47717" y1="96206" x2="44521" y2="93496"/>
                        <a14:backgroundMark x1="68721" y1="93767" x2="74658" y2="93225"/>
                        <a14:backgroundMark x1="65297" y1="95664" x2="68265" y2="94851"/>
                        <a14:backgroundMark x1="42237" y1="93767" x2="43836" y2="93496"/>
                        <a14:backgroundMark x1="40868" y1="94038" x2="43836" y2="93496"/>
                        <a14:backgroundMark x1="45434" y1="92954" x2="43379" y2="93225"/>
                        <a14:backgroundMark x1="40411" y1="94038" x2="40411" y2="94038"/>
                        <a14:backgroundMark x1="40639" y1="93225" x2="41324" y2="93225"/>
                        <a14:backgroundMark x1="91324" y1="60705" x2="91096" y2="56640"/>
                        <a14:backgroundMark x1="91324" y1="57995" x2="90639" y2="56098"/>
                        <a14:backgroundMark x1="91096" y1="60163" x2="90639" y2="55014"/>
                      </a14:backgroundRemoval>
                    </a14:imgEffect>
                  </a14:imgLayer>
                </a14:imgProps>
              </a:ext>
            </a:extLst>
          </a:blip>
          <a:stretch>
            <a:fillRect/>
          </a:stretch>
        </p:blipFill>
        <p:spPr>
          <a:xfrm>
            <a:off x="7561268" y="5085931"/>
            <a:ext cx="1430197" cy="1201627"/>
          </a:xfrm>
          <a:prstGeom prst="rect">
            <a:avLst/>
          </a:prstGeom>
        </p:spPr>
      </p:pic>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73536CD6-5660-40F0-925C-25580DAF65E5}"/>
                  </a:ext>
                </a:extLst>
              </p:cNvPr>
              <p:cNvSpPr/>
              <p:nvPr/>
            </p:nvSpPr>
            <p:spPr>
              <a:xfrm>
                <a:off x="218404" y="3562391"/>
                <a:ext cx="6933368" cy="2677656"/>
              </a:xfrm>
              <a:prstGeom prst="rect">
                <a:avLst/>
              </a:prstGeom>
            </p:spPr>
            <p:txBody>
              <a:bodyPr wrap="square">
                <a:spAutoFit/>
              </a:bodyPr>
              <a:lstStyle/>
              <a:p>
                <a:pPr marL="342900" indent="-342900">
                  <a:buFont typeface="Arial" panose="020B0604020202020204" pitchFamily="34" charset="0"/>
                  <a:buChar char="•"/>
                </a:pPr>
                <a:r>
                  <a:rPr lang="en-US" sz="2800" b="1" dirty="0">
                    <a:latin typeface="Segoe UI Light" panose="020B0502040204020203" pitchFamily="34" charset="0"/>
                    <a:cs typeface="Segoe UI Light" panose="020B0502040204020203" pitchFamily="34" charset="0"/>
                  </a:rPr>
                  <a:t>Challenge 1:</a:t>
                </a:r>
              </a:p>
              <a:p>
                <a:pPr marL="800100" lvl="1" indent="-342900">
                  <a:buFont typeface="Arial" panose="020B0604020202020204" pitchFamily="34" charset="0"/>
                  <a:buChar char="•"/>
                </a:pPr>
                <a:r>
                  <a:rPr lang="en-US" sz="2800" b="1" dirty="0">
                    <a:solidFill>
                      <a:srgbClr val="C00000"/>
                    </a:solidFill>
                    <a:latin typeface="Segoe UI Light" panose="020B0502040204020203" pitchFamily="34" charset="0"/>
                    <a:cs typeface="Segoe UI Light" panose="020B0502040204020203" pitchFamily="34" charset="0"/>
                  </a:rPr>
                  <a:t>Synchronization</a:t>
                </a:r>
                <a:r>
                  <a:rPr lang="en-US" sz="2800" b="1" dirty="0">
                    <a:latin typeface="Segoe UI Light" panose="020B0502040204020203" pitchFamily="34" charset="0"/>
                    <a:cs typeface="Segoe UI Light" panose="020B0502040204020203" pitchFamily="34" charset="0"/>
                  </a:rPr>
                  <a:t> between inputs (</a:t>
                </a:r>
                <a14:m>
                  <m:oMath xmlns:m="http://schemas.openxmlformats.org/officeDocument/2006/math">
                    <m:r>
                      <a:rPr lang="en-US" altLang="zh-CN" sz="2800" b="1" i="1" dirty="0" smtClean="0">
                        <a:latin typeface="Cambria Math" panose="02040503050406030204" pitchFamily="18" charset="0"/>
                        <a:cs typeface="Segoe UI Light" panose="020B0502040204020203" pitchFamily="34" charset="0"/>
                      </a:rPr>
                      <m:t>𝒙</m:t>
                    </m:r>
                  </m:oMath>
                </a14:m>
                <a:r>
                  <a:rPr lang="en-US" sz="2800" b="1" dirty="0">
                    <a:latin typeface="Segoe UI Light" panose="020B0502040204020203" pitchFamily="34" charset="0"/>
                    <a:cs typeface="Segoe UI Light" panose="020B0502040204020203" pitchFamily="34" charset="0"/>
                  </a:rPr>
                  <a:t> &amp; </a:t>
                </a:r>
                <a14:m>
                  <m:oMath xmlns:m="http://schemas.openxmlformats.org/officeDocument/2006/math">
                    <m:r>
                      <a:rPr lang="en-US" altLang="zh-CN" sz="2800" b="1" i="1" dirty="0" smtClean="0">
                        <a:latin typeface="Cambria Math" panose="02040503050406030204" pitchFamily="18" charset="0"/>
                        <a:cs typeface="Segoe UI Light" panose="020B0502040204020203" pitchFamily="34" charset="0"/>
                      </a:rPr>
                      <m:t>𝒚</m:t>
                    </m:r>
                  </m:oMath>
                </a14:m>
                <a:r>
                  <a:rPr lang="en-US" sz="2800" b="1" dirty="0">
                    <a:latin typeface="Segoe UI Light" panose="020B0502040204020203" pitchFamily="34" charset="0"/>
                    <a:cs typeface="Segoe UI Light" panose="020B0502040204020203" pitchFamily="34" charset="0"/>
                  </a:rPr>
                  <a:t>) at two modulators.</a:t>
                </a:r>
              </a:p>
              <a:p>
                <a:pPr marL="800100" lvl="1" indent="-342900">
                  <a:buFont typeface="Arial" panose="020B0604020202020204" pitchFamily="34" charset="0"/>
                  <a:buChar char="•"/>
                </a:pPr>
                <a:r>
                  <a:rPr lang="en-US" sz="2800" b="1" dirty="0">
                    <a:latin typeface="Segoe UI Light" panose="020B0502040204020203" pitchFamily="34" charset="0"/>
                    <a:cs typeface="Segoe UI Light" panose="020B0502040204020203" pitchFamily="34" charset="0"/>
                  </a:rPr>
                  <a:t>Solution: encoding </a:t>
                </a:r>
                <a14:m>
                  <m:oMath xmlns:m="http://schemas.openxmlformats.org/officeDocument/2006/math">
                    <m:r>
                      <a:rPr lang="en-US" altLang="zh-CN" sz="2800" b="1" i="1" dirty="0" smtClean="0">
                        <a:latin typeface="Cambria Math" panose="02040503050406030204" pitchFamily="18" charset="0"/>
                        <a:cs typeface="Segoe UI Light" panose="020B0502040204020203" pitchFamily="34" charset="0"/>
                      </a:rPr>
                      <m:t>𝒙</m:t>
                    </m:r>
                  </m:oMath>
                </a14:m>
                <a:r>
                  <a:rPr lang="en-US" sz="2800" b="1" dirty="0">
                    <a:latin typeface="Segoe UI Light" panose="020B0502040204020203" pitchFamily="34" charset="0"/>
                    <a:cs typeface="Segoe UI Light" panose="020B0502040204020203" pitchFamily="34" charset="0"/>
                  </a:rPr>
                  <a:t> &amp; </a:t>
                </a:r>
                <a14:m>
                  <m:oMath xmlns:m="http://schemas.openxmlformats.org/officeDocument/2006/math">
                    <m:r>
                      <a:rPr lang="en-US" altLang="zh-CN" sz="2800" b="1" i="1" dirty="0" smtClean="0">
                        <a:latin typeface="Cambria Math" panose="02040503050406030204" pitchFamily="18" charset="0"/>
                        <a:cs typeface="Segoe UI Light" panose="020B0502040204020203" pitchFamily="34" charset="0"/>
                      </a:rPr>
                      <m:t>𝒚</m:t>
                    </m:r>
                  </m:oMath>
                </a14:m>
                <a:r>
                  <a:rPr lang="en-US" sz="2800" b="1" dirty="0">
                    <a:latin typeface="Segoe UI Light" panose="020B0502040204020203" pitchFamily="34" charset="0"/>
                    <a:cs typeface="Segoe UI Light" panose="020B0502040204020203" pitchFamily="34" charset="0"/>
                  </a:rPr>
                  <a:t> into the same data packets using programmable switch.</a:t>
                </a:r>
              </a:p>
            </p:txBody>
          </p:sp>
        </mc:Choice>
        <mc:Fallback xmlns="">
          <p:sp>
            <p:nvSpPr>
              <p:cNvPr id="90" name="Rectangle 89">
                <a:extLst>
                  <a:ext uri="{FF2B5EF4-FFF2-40B4-BE49-F238E27FC236}">
                    <a16:creationId xmlns:a16="http://schemas.microsoft.com/office/drawing/2014/main" id="{73536CD6-5660-40F0-925C-25580DAF65E5}"/>
                  </a:ext>
                </a:extLst>
              </p:cNvPr>
              <p:cNvSpPr>
                <a:spLocks noRot="1" noChangeAspect="1" noMove="1" noResize="1" noEditPoints="1" noAdjustHandles="1" noChangeArrowheads="1" noChangeShapeType="1" noTextEdit="1"/>
              </p:cNvSpPr>
              <p:nvPr/>
            </p:nvSpPr>
            <p:spPr>
              <a:xfrm>
                <a:off x="218404" y="3562391"/>
                <a:ext cx="6933368" cy="2677656"/>
              </a:xfrm>
              <a:prstGeom prst="rect">
                <a:avLst/>
              </a:prstGeom>
              <a:blipFill>
                <a:blip r:embed="rId14"/>
                <a:stretch>
                  <a:fillRect l="-1583" t="-2273" r="-2287" b="-5227"/>
                </a:stretch>
              </a:blipFill>
            </p:spPr>
            <p:txBody>
              <a:bodyPr/>
              <a:lstStyle/>
              <a:p>
                <a:r>
                  <a:rPr lang="en-US">
                    <a:noFill/>
                  </a:rPr>
                  <a:t> </a:t>
                </a:r>
              </a:p>
            </p:txBody>
          </p:sp>
        </mc:Fallback>
      </mc:AlternateContent>
      <p:sp>
        <p:nvSpPr>
          <p:cNvPr id="91" name="Rectangle 90">
            <a:extLst>
              <a:ext uri="{FF2B5EF4-FFF2-40B4-BE49-F238E27FC236}">
                <a16:creationId xmlns:a16="http://schemas.microsoft.com/office/drawing/2014/main" id="{98D69CCA-7674-4549-AEA4-D05B4575B78C}"/>
              </a:ext>
            </a:extLst>
          </p:cNvPr>
          <p:cNvSpPr/>
          <p:nvPr/>
        </p:nvSpPr>
        <p:spPr>
          <a:xfrm>
            <a:off x="7030816" y="1556936"/>
            <a:ext cx="4983735" cy="3539430"/>
          </a:xfrm>
          <a:prstGeom prst="rect">
            <a:avLst/>
          </a:prstGeom>
        </p:spPr>
        <p:txBody>
          <a:bodyPr wrap="square">
            <a:spAutoFit/>
          </a:bodyPr>
          <a:lstStyle/>
          <a:p>
            <a:pPr marL="342900" indent="-342900">
              <a:buFont typeface="Arial" panose="020B0604020202020204" pitchFamily="34" charset="0"/>
              <a:buChar char="•"/>
            </a:pPr>
            <a:r>
              <a:rPr lang="en-US" sz="2800" b="1" dirty="0">
                <a:latin typeface="Segoe UI Light" panose="020B0502040204020203" pitchFamily="34" charset="0"/>
                <a:cs typeface="Segoe UI Light" panose="020B0502040204020203" pitchFamily="34" charset="0"/>
              </a:rPr>
              <a:t>Challenge 2:</a:t>
            </a:r>
          </a:p>
          <a:p>
            <a:pPr marL="800100" lvl="1" indent="-342900">
              <a:buFont typeface="Arial" panose="020B0604020202020204" pitchFamily="34" charset="0"/>
              <a:buChar char="•"/>
            </a:pPr>
            <a:r>
              <a:rPr lang="en-US" sz="2800" b="1" dirty="0">
                <a:solidFill>
                  <a:srgbClr val="C00000"/>
                </a:solidFill>
                <a:latin typeface="Segoe UI Light" panose="020B0502040204020203" pitchFamily="34" charset="0"/>
                <a:cs typeface="Segoe UI Light" panose="020B0502040204020203" pitchFamily="34" charset="0"/>
              </a:rPr>
              <a:t>Limited memory </a:t>
            </a:r>
            <a:r>
              <a:rPr lang="en-US" sz="2800" b="1" dirty="0">
                <a:latin typeface="Segoe UI Light" panose="020B0502040204020203" pitchFamily="34" charset="0"/>
                <a:cs typeface="Segoe UI Light" panose="020B0502040204020203" pitchFamily="34" charset="0"/>
              </a:rPr>
              <a:t>on programmable switches.</a:t>
            </a:r>
          </a:p>
          <a:p>
            <a:pPr marL="800100" lvl="1" indent="-342900">
              <a:buFont typeface="Arial" panose="020B0604020202020204" pitchFamily="34" charset="0"/>
              <a:buChar char="•"/>
            </a:pPr>
            <a:r>
              <a:rPr lang="en-US" sz="2800" b="1" dirty="0">
                <a:latin typeface="Segoe UI Light" panose="020B0502040204020203" pitchFamily="34" charset="0"/>
                <a:cs typeface="Segoe UI Light" panose="020B0502040204020203" pitchFamily="34" charset="0"/>
              </a:rPr>
              <a:t>Solution: designing the packet structure such that each packet can fit into today’s programmable switch ASIC.</a:t>
            </a:r>
          </a:p>
        </p:txBody>
      </p:sp>
    </p:spTree>
    <p:extLst>
      <p:ext uri="{BB962C8B-B14F-4D97-AF65-F5344CB8AC3E}">
        <p14:creationId xmlns:p14="http://schemas.microsoft.com/office/powerpoint/2010/main" val="151482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0">
                                            <p:txEl>
                                              <p:pRg st="0" end="0"/>
                                            </p:txEl>
                                          </p:spTgt>
                                        </p:tgtEl>
                                        <p:attrNameLst>
                                          <p:attrName>style.visibility</p:attrName>
                                        </p:attrNameLst>
                                      </p:cBhvr>
                                      <p:to>
                                        <p:strVal val="visible"/>
                                      </p:to>
                                    </p:set>
                                    <p:animEffect transition="in" filter="fade">
                                      <p:cBhvr>
                                        <p:cTn id="18" dur="500"/>
                                        <p:tgtEl>
                                          <p:spTgt spid="90">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0">
                                            <p:txEl>
                                              <p:pRg st="1" end="1"/>
                                            </p:txEl>
                                          </p:spTgt>
                                        </p:tgtEl>
                                        <p:attrNameLst>
                                          <p:attrName>style.visibility</p:attrName>
                                        </p:attrNameLst>
                                      </p:cBhvr>
                                      <p:to>
                                        <p:strVal val="visible"/>
                                      </p:to>
                                    </p:set>
                                    <p:animEffect transition="in" filter="fade">
                                      <p:cBhvr>
                                        <p:cTn id="21" dur="500"/>
                                        <p:tgtEl>
                                          <p:spTgt spid="90">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0">
                                            <p:txEl>
                                              <p:pRg st="2" end="2"/>
                                            </p:txEl>
                                          </p:spTgt>
                                        </p:tgtEl>
                                        <p:attrNameLst>
                                          <p:attrName>style.visibility</p:attrName>
                                        </p:attrNameLst>
                                      </p:cBhvr>
                                      <p:to>
                                        <p:strVal val="visible"/>
                                      </p:to>
                                    </p:set>
                                    <p:animEffect transition="in" filter="fade">
                                      <p:cBhvr>
                                        <p:cTn id="24" dur="500"/>
                                        <p:tgtEl>
                                          <p:spTgt spid="9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1">
                                            <p:txEl>
                                              <p:pRg st="0" end="0"/>
                                            </p:txEl>
                                          </p:spTgt>
                                        </p:tgtEl>
                                        <p:attrNameLst>
                                          <p:attrName>style.visibility</p:attrName>
                                        </p:attrNameLst>
                                      </p:cBhvr>
                                      <p:to>
                                        <p:strVal val="visible"/>
                                      </p:to>
                                    </p:set>
                                    <p:animEffect transition="in" filter="fade">
                                      <p:cBhvr>
                                        <p:cTn id="39" dur="500"/>
                                        <p:tgtEl>
                                          <p:spTgt spid="91">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1">
                                            <p:txEl>
                                              <p:pRg st="1" end="1"/>
                                            </p:txEl>
                                          </p:spTgt>
                                        </p:tgtEl>
                                        <p:attrNameLst>
                                          <p:attrName>style.visibility</p:attrName>
                                        </p:attrNameLst>
                                      </p:cBhvr>
                                      <p:to>
                                        <p:strVal val="visible"/>
                                      </p:to>
                                    </p:set>
                                    <p:animEffect transition="in" filter="fade">
                                      <p:cBhvr>
                                        <p:cTn id="42" dur="500"/>
                                        <p:tgtEl>
                                          <p:spTgt spid="91">
                                            <p:txEl>
                                              <p:pRg st="1" end="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1">
                                            <p:txEl>
                                              <p:pRg st="2" end="2"/>
                                            </p:txEl>
                                          </p:spTgt>
                                        </p:tgtEl>
                                        <p:attrNameLst>
                                          <p:attrName>style.visibility</p:attrName>
                                        </p:attrNameLst>
                                      </p:cBhvr>
                                      <p:to>
                                        <p:strVal val="visible"/>
                                      </p:to>
                                    </p:set>
                                    <p:animEffect transition="in" filter="fade">
                                      <p:cBhvr>
                                        <p:cTn id="45" dur="500"/>
                                        <p:tgtEl>
                                          <p:spTgt spid="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7" grpId="0"/>
      <p:bldP spid="88" grpId="0"/>
      <p:bldP spid="90" grpId="0" uiExpand="1" build="p"/>
      <p:bldP spid="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D9EF-8F26-4E6A-B250-7F9B9C61585F}"/>
              </a:ext>
            </a:extLst>
          </p:cNvPr>
          <p:cNvSpPr>
            <a:spLocks noGrp="1"/>
          </p:cNvSpPr>
          <p:nvPr>
            <p:ph type="title"/>
          </p:nvPr>
        </p:nvSpPr>
        <p:spPr/>
        <p:txBody>
          <a:bodyPr/>
          <a:lstStyle/>
          <a:p>
            <a:r>
              <a:rPr lang="en-US" b="1" dirty="0">
                <a:latin typeface="Segoe UI Light" panose="020B0502040204020203" pitchFamily="34" charset="0"/>
                <a:cs typeface="Segoe UI Light" panose="020B0502040204020203" pitchFamily="34" charset="0"/>
              </a:rPr>
              <a:t>Concluding remarks</a:t>
            </a:r>
          </a:p>
        </p:txBody>
      </p:sp>
      <p:sp>
        <p:nvSpPr>
          <p:cNvPr id="3" name="Content Placeholder 2">
            <a:extLst>
              <a:ext uri="{FF2B5EF4-FFF2-40B4-BE49-F238E27FC236}">
                <a16:creationId xmlns:a16="http://schemas.microsoft.com/office/drawing/2014/main" id="{289A5DC5-60B9-49A1-A6FF-8B91C18B6EF6}"/>
              </a:ext>
            </a:extLst>
          </p:cNvPr>
          <p:cNvSpPr>
            <a:spLocks noGrp="1"/>
          </p:cNvSpPr>
          <p:nvPr>
            <p:ph idx="1"/>
          </p:nvPr>
        </p:nvSpPr>
        <p:spPr>
          <a:xfrm>
            <a:off x="838200" y="1825625"/>
            <a:ext cx="10671810" cy="4351338"/>
          </a:xfrm>
        </p:spPr>
        <p:txBody>
          <a:bodyPr/>
          <a:lstStyle/>
          <a:p>
            <a:r>
              <a:rPr lang="en-US" dirty="0">
                <a:latin typeface="Segoe UI Light" panose="020B0502040204020203" pitchFamily="34" charset="0"/>
                <a:cs typeface="Segoe UI Light" panose="020B0502040204020203" pitchFamily="34" charset="0"/>
              </a:rPr>
              <a:t>Optical computing is the next frontier to enable fast matrix multiplication.</a:t>
            </a:r>
          </a:p>
          <a:p>
            <a:r>
              <a:rPr lang="en-US" dirty="0">
                <a:latin typeface="Segoe UI Light" panose="020B0502040204020203" pitchFamily="34" charset="0"/>
                <a:cs typeface="Segoe UI Light" panose="020B0502040204020203" pitchFamily="34" charset="0"/>
              </a:rPr>
              <a:t>Our proposed system (IOI) augments programmable switches with optical compute units as “IOI transceivers” to enable in-network inference.</a:t>
            </a:r>
          </a:p>
          <a:p>
            <a:r>
              <a:rPr lang="en-US" dirty="0">
                <a:latin typeface="Segoe UI Light" panose="020B0502040204020203" pitchFamily="34" charset="0"/>
                <a:cs typeface="Segoe UI Light" panose="020B0502040204020203" pitchFamily="34" charset="0"/>
              </a:rPr>
              <a:t>IOI opens up new exciting opportunities for machine learning systems for line-rate processing and ultra low latency.</a:t>
            </a:r>
          </a:p>
        </p:txBody>
      </p:sp>
      <p:sp>
        <p:nvSpPr>
          <p:cNvPr id="4" name="Slide Number Placeholder 3">
            <a:extLst>
              <a:ext uri="{FF2B5EF4-FFF2-40B4-BE49-F238E27FC236}">
                <a16:creationId xmlns:a16="http://schemas.microsoft.com/office/drawing/2014/main" id="{365668B5-B980-42A5-B9C3-F5DE999770FE}"/>
              </a:ext>
            </a:extLst>
          </p:cNvPr>
          <p:cNvSpPr>
            <a:spLocks noGrp="1"/>
          </p:cNvSpPr>
          <p:nvPr>
            <p:ph type="sldNum" sz="quarter" idx="12"/>
          </p:nvPr>
        </p:nvSpPr>
        <p:spPr/>
        <p:txBody>
          <a:bodyPr/>
          <a:lstStyle/>
          <a:p>
            <a:fld id="{F6CE2AD5-A7E3-4F48-855E-5E0BE41D1A1A}" type="slidenum">
              <a:rPr lang="en-US" smtClean="0">
                <a:latin typeface="Segoe UI Light" panose="020B0502040204020203" pitchFamily="34" charset="0"/>
                <a:cs typeface="Segoe UI Light" panose="020B0502040204020203" pitchFamily="34" charset="0"/>
              </a:rPr>
              <a:t>15</a:t>
            </a:fld>
            <a:endParaRPr lang="en-US">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8992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4D30-8538-E745-BD00-0718B0CAFE4C}"/>
              </a:ext>
            </a:extLst>
          </p:cNvPr>
          <p:cNvSpPr>
            <a:spLocks noGrp="1"/>
          </p:cNvSpPr>
          <p:nvPr>
            <p:ph type="title"/>
          </p:nvPr>
        </p:nvSpPr>
        <p:spPr/>
        <p:txBody>
          <a:bodyPr/>
          <a:lstStyle/>
          <a:p>
            <a:r>
              <a:rPr lang="en-US" b="1" dirty="0">
                <a:latin typeface="Segoe UI Light" panose="020B0502040204020203" pitchFamily="34" charset="0"/>
                <a:cs typeface="Segoe UI Light" panose="020B0502040204020203" pitchFamily="34" charset="0"/>
              </a:rPr>
              <a:t>The need for low-latency ML inference </a:t>
            </a:r>
          </a:p>
        </p:txBody>
      </p:sp>
      <p:sp>
        <p:nvSpPr>
          <p:cNvPr id="4" name="Slide Number Placeholder 3">
            <a:extLst>
              <a:ext uri="{FF2B5EF4-FFF2-40B4-BE49-F238E27FC236}">
                <a16:creationId xmlns:a16="http://schemas.microsoft.com/office/drawing/2014/main" id="{351B972A-6122-5C49-A4EE-E5E467494C7C}"/>
              </a:ext>
            </a:extLst>
          </p:cNvPr>
          <p:cNvSpPr>
            <a:spLocks noGrp="1"/>
          </p:cNvSpPr>
          <p:nvPr>
            <p:ph type="sldNum" sz="quarter" idx="12"/>
          </p:nvPr>
        </p:nvSpPr>
        <p:spPr/>
        <p:txBody>
          <a:bodyPr/>
          <a:lstStyle/>
          <a:p>
            <a:fld id="{F6CE2AD5-A7E3-4F48-855E-5E0BE41D1A1A}" type="slidenum">
              <a:rPr lang="en-US" smtClean="0">
                <a:latin typeface="Segoe UI Light" panose="020B0502040204020203" pitchFamily="34" charset="0"/>
                <a:cs typeface="Segoe UI Light" panose="020B0502040204020203" pitchFamily="34" charset="0"/>
              </a:rPr>
              <a:t>2</a:t>
            </a:fld>
            <a:endParaRPr lang="en-US">
              <a:latin typeface="Segoe UI Light" panose="020B0502040204020203" pitchFamily="34" charset="0"/>
              <a:cs typeface="Segoe UI Light" panose="020B0502040204020203" pitchFamily="34" charset="0"/>
            </a:endParaRPr>
          </a:p>
        </p:txBody>
      </p:sp>
      <p:pic>
        <p:nvPicPr>
          <p:cNvPr id="45" name="Picture 44">
            <a:extLst>
              <a:ext uri="{FF2B5EF4-FFF2-40B4-BE49-F238E27FC236}">
                <a16:creationId xmlns:a16="http://schemas.microsoft.com/office/drawing/2014/main" id="{1C894123-18AF-F640-A4B9-68A32446956B}"/>
              </a:ext>
            </a:extLst>
          </p:cNvPr>
          <p:cNvPicPr>
            <a:picLocks noChangeAspect="1"/>
          </p:cNvPicPr>
          <p:nvPr/>
        </p:nvPicPr>
        <p:blipFill>
          <a:blip r:embed="rId3"/>
          <a:stretch>
            <a:fillRect/>
          </a:stretch>
        </p:blipFill>
        <p:spPr>
          <a:xfrm>
            <a:off x="1479082" y="3045596"/>
            <a:ext cx="3811019" cy="1933327"/>
          </a:xfrm>
          <a:prstGeom prst="rect">
            <a:avLst/>
          </a:prstGeom>
        </p:spPr>
      </p:pic>
      <p:pic>
        <p:nvPicPr>
          <p:cNvPr id="46" name="Picture 45">
            <a:extLst>
              <a:ext uri="{FF2B5EF4-FFF2-40B4-BE49-F238E27FC236}">
                <a16:creationId xmlns:a16="http://schemas.microsoft.com/office/drawing/2014/main" id="{80C0596C-2E3E-A146-9F73-002E2C03D752}"/>
              </a:ext>
            </a:extLst>
          </p:cNvPr>
          <p:cNvPicPr>
            <a:picLocks noChangeAspect="1"/>
          </p:cNvPicPr>
          <p:nvPr/>
        </p:nvPicPr>
        <p:blipFill>
          <a:blip r:embed="rId4"/>
          <a:stretch>
            <a:fillRect/>
          </a:stretch>
        </p:blipFill>
        <p:spPr>
          <a:xfrm>
            <a:off x="6673848" y="3045595"/>
            <a:ext cx="4365576" cy="1933327"/>
          </a:xfrm>
          <a:prstGeom prst="rect">
            <a:avLst/>
          </a:prstGeom>
        </p:spPr>
      </p:pic>
      <p:sp>
        <p:nvSpPr>
          <p:cNvPr id="53" name="Content Placeholder 2">
            <a:extLst>
              <a:ext uri="{FF2B5EF4-FFF2-40B4-BE49-F238E27FC236}">
                <a16:creationId xmlns:a16="http://schemas.microsoft.com/office/drawing/2014/main" id="{B1BFCF42-20A9-C64A-9856-09BD6DBF72BF}"/>
              </a:ext>
            </a:extLst>
          </p:cNvPr>
          <p:cNvSpPr txBox="1">
            <a:spLocks/>
          </p:cNvSpPr>
          <p:nvPr/>
        </p:nvSpPr>
        <p:spPr>
          <a:xfrm>
            <a:off x="1097603" y="2183239"/>
            <a:ext cx="7313579" cy="6098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Segoe UI Light" panose="020B0502040204020203" pitchFamily="34" charset="0"/>
                <a:cs typeface="Segoe UI Light" panose="020B0502040204020203" pitchFamily="34" charset="0"/>
              </a:rPr>
              <a:t>ML inference is latency sensitive</a:t>
            </a:r>
          </a:p>
        </p:txBody>
      </p:sp>
      <p:sp>
        <p:nvSpPr>
          <p:cNvPr id="48" name="Rectangle 47">
            <a:extLst>
              <a:ext uri="{FF2B5EF4-FFF2-40B4-BE49-F238E27FC236}">
                <a16:creationId xmlns:a16="http://schemas.microsoft.com/office/drawing/2014/main" id="{22D0393D-B031-7B40-A3B0-6D75BB32B589}"/>
              </a:ext>
            </a:extLst>
          </p:cNvPr>
          <p:cNvSpPr/>
          <p:nvPr/>
        </p:nvSpPr>
        <p:spPr>
          <a:xfrm>
            <a:off x="1238359" y="5047818"/>
            <a:ext cx="4292463" cy="830997"/>
          </a:xfrm>
          <a:prstGeom prst="rect">
            <a:avLst/>
          </a:prstGeom>
        </p:spPr>
        <p:txBody>
          <a:bodyPr wrap="square">
            <a:spAutoFit/>
          </a:bodyPr>
          <a:lstStyle/>
          <a:p>
            <a:pPr lvl="1" algn="ctr"/>
            <a:r>
              <a:rPr lang="en-US" sz="2400" dirty="0">
                <a:latin typeface="Segoe UI Light" panose="020B0502040204020203" pitchFamily="34" charset="0"/>
                <a:cs typeface="Segoe UI Light" panose="020B0502040204020203" pitchFamily="34" charset="0"/>
              </a:rPr>
              <a:t>VR/AR requires 1 </a:t>
            </a:r>
            <a:r>
              <a:rPr lang="en-US" sz="2400" dirty="0" err="1">
                <a:latin typeface="Segoe UI Light" panose="020B0502040204020203" pitchFamily="34" charset="0"/>
                <a:cs typeface="Segoe UI Light" panose="020B0502040204020203" pitchFamily="34" charset="0"/>
              </a:rPr>
              <a:t>ms</a:t>
            </a:r>
            <a:r>
              <a:rPr lang="en-US" sz="2400" dirty="0">
                <a:latin typeface="Segoe UI Light" panose="020B0502040204020203" pitchFamily="34" charset="0"/>
                <a:cs typeface="Segoe UI Light" panose="020B0502040204020203" pitchFamily="34" charset="0"/>
              </a:rPr>
              <a:t> otherwise users feel dizzy.</a:t>
            </a:r>
          </a:p>
        </p:txBody>
      </p:sp>
      <p:sp>
        <p:nvSpPr>
          <p:cNvPr id="49" name="Rectangle 48">
            <a:extLst>
              <a:ext uri="{FF2B5EF4-FFF2-40B4-BE49-F238E27FC236}">
                <a16:creationId xmlns:a16="http://schemas.microsoft.com/office/drawing/2014/main" id="{904542ED-C520-7448-998C-7A31265508E6}"/>
              </a:ext>
            </a:extLst>
          </p:cNvPr>
          <p:cNvSpPr/>
          <p:nvPr/>
        </p:nvSpPr>
        <p:spPr>
          <a:xfrm>
            <a:off x="6673849" y="5058976"/>
            <a:ext cx="4365576" cy="830997"/>
          </a:xfrm>
          <a:prstGeom prst="rect">
            <a:avLst/>
          </a:prstGeom>
        </p:spPr>
        <p:txBody>
          <a:bodyPr wrap="square">
            <a:spAutoFit/>
          </a:bodyPr>
          <a:lstStyle/>
          <a:p>
            <a:pPr lvl="1"/>
            <a:r>
              <a:rPr lang="en-US" sz="2400" dirty="0">
                <a:latin typeface="Segoe UI Light" panose="020B0502040204020203" pitchFamily="34" charset="0"/>
                <a:cs typeface="Segoe UI Light" panose="020B0502040204020203" pitchFamily="34" charset="0"/>
              </a:rPr>
              <a:t>Autonomous cars require ~</a:t>
            </a:r>
            <a:r>
              <a:rPr lang="en-US" altLang="zh-CN" sz="2400" dirty="0">
                <a:latin typeface="Segoe UI Light" panose="020B0502040204020203" pitchFamily="34" charset="0"/>
                <a:cs typeface="Segoe UI Light" panose="020B0502040204020203" pitchFamily="34" charset="0"/>
              </a:rPr>
              <a:t>10</a:t>
            </a:r>
            <a:r>
              <a:rPr lang="zh-CN" altLang="en-US" sz="2400" dirty="0">
                <a:latin typeface="Segoe UI Light" panose="020B0502040204020203" pitchFamily="34" charset="0"/>
                <a:cs typeface="Segoe UI Light" panose="020B0502040204020203" pitchFamily="34" charset="0"/>
              </a:rPr>
              <a:t> </a:t>
            </a:r>
            <a:r>
              <a:rPr lang="en-US" altLang="zh-CN" sz="2400" dirty="0" err="1">
                <a:latin typeface="Segoe UI Light" panose="020B0502040204020203" pitchFamily="34" charset="0"/>
                <a:cs typeface="Segoe UI Light" panose="020B0502040204020203" pitchFamily="34" charset="0"/>
              </a:rPr>
              <a:t>ms</a:t>
            </a:r>
            <a:r>
              <a:rPr lang="zh-CN" altLang="en-US" sz="2400" dirty="0">
                <a:latin typeface="Segoe UI Light" panose="020B0502040204020203" pitchFamily="34" charset="0"/>
                <a:cs typeface="Segoe UI Light" panose="020B0502040204020203" pitchFamily="34" charset="0"/>
              </a:rPr>
              <a:t> </a:t>
            </a:r>
            <a:r>
              <a:rPr lang="en-US" altLang="zh-CN" sz="2400" dirty="0">
                <a:latin typeface="Segoe UI Light" panose="020B0502040204020203" pitchFamily="34" charset="0"/>
                <a:cs typeface="Segoe UI Light" panose="020B0502040204020203" pitchFamily="34" charset="0"/>
              </a:rPr>
              <a:t>to</a:t>
            </a:r>
            <a:r>
              <a:rPr lang="zh-CN" altLang="en-US" sz="2400" dirty="0">
                <a:latin typeface="Segoe UI Light" panose="020B0502040204020203" pitchFamily="34" charset="0"/>
                <a:cs typeface="Segoe UI Light" panose="020B0502040204020203" pitchFamily="34" charset="0"/>
              </a:rPr>
              <a:t> </a:t>
            </a:r>
            <a:r>
              <a:rPr lang="en-US" altLang="zh-CN" sz="2400" dirty="0">
                <a:latin typeface="Segoe UI Light" panose="020B0502040204020203" pitchFamily="34" charset="0"/>
                <a:cs typeface="Segoe UI Light" panose="020B0502040204020203" pitchFamily="34" charset="0"/>
              </a:rPr>
              <a:t>be</a:t>
            </a:r>
            <a:r>
              <a:rPr lang="zh-CN" altLang="en-US" sz="2400" dirty="0">
                <a:latin typeface="Segoe UI Light" panose="020B0502040204020203" pitchFamily="34" charset="0"/>
                <a:cs typeface="Segoe UI Light" panose="020B0502040204020203" pitchFamily="34" charset="0"/>
              </a:rPr>
              <a:t> </a:t>
            </a:r>
            <a:r>
              <a:rPr lang="en-US" altLang="zh-CN" sz="2400" dirty="0">
                <a:latin typeface="Segoe UI Light" panose="020B0502040204020203" pitchFamily="34" charset="0"/>
                <a:cs typeface="Segoe UI Light" panose="020B0502040204020203" pitchFamily="34" charset="0"/>
              </a:rPr>
              <a:t>safe.</a:t>
            </a:r>
          </a:p>
        </p:txBody>
      </p:sp>
    </p:spTree>
    <p:extLst>
      <p:ext uri="{BB962C8B-B14F-4D97-AF65-F5344CB8AC3E}">
        <p14:creationId xmlns:p14="http://schemas.microsoft.com/office/powerpoint/2010/main" val="266849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4D30-8538-E745-BD00-0718B0CAFE4C}"/>
              </a:ext>
            </a:extLst>
          </p:cNvPr>
          <p:cNvSpPr>
            <a:spLocks noGrp="1"/>
          </p:cNvSpPr>
          <p:nvPr>
            <p:ph type="title"/>
          </p:nvPr>
        </p:nvSpPr>
        <p:spPr/>
        <p:txBody>
          <a:bodyPr/>
          <a:lstStyle/>
          <a:p>
            <a:r>
              <a:rPr lang="en-US" b="1" dirty="0">
                <a:latin typeface="Segoe UI Light" panose="020B0502040204020203" pitchFamily="34" charset="0"/>
                <a:cs typeface="Segoe UI Light" panose="020B0502040204020203" pitchFamily="34" charset="0"/>
              </a:rPr>
              <a:t>Where should inference happen?</a:t>
            </a:r>
          </a:p>
        </p:txBody>
      </p:sp>
      <p:sp>
        <p:nvSpPr>
          <p:cNvPr id="3" name="Content Placeholder 2">
            <a:extLst>
              <a:ext uri="{FF2B5EF4-FFF2-40B4-BE49-F238E27FC236}">
                <a16:creationId xmlns:a16="http://schemas.microsoft.com/office/drawing/2014/main" id="{D35E6E87-4B12-A444-86C2-4D69687A8FF2}"/>
              </a:ext>
            </a:extLst>
          </p:cNvPr>
          <p:cNvSpPr>
            <a:spLocks noGrp="1"/>
          </p:cNvSpPr>
          <p:nvPr>
            <p:ph idx="1"/>
          </p:nvPr>
        </p:nvSpPr>
        <p:spPr>
          <a:xfrm>
            <a:off x="849432" y="4885102"/>
            <a:ext cx="10650166" cy="1078739"/>
          </a:xfrm>
        </p:spPr>
        <p:txBody>
          <a:bodyPr>
            <a:normAutofit/>
          </a:bodyPr>
          <a:lstStyle/>
          <a:p>
            <a:r>
              <a:rPr lang="en-US" dirty="0">
                <a:latin typeface="Segoe UI Light" panose="020B0502040204020203" pitchFamily="34" charset="0"/>
                <a:cs typeface="Segoe UI Light" panose="020B0502040204020203" pitchFamily="34" charset="0"/>
              </a:rPr>
              <a:t>Challenge: IoT devices have limited battery/compute capabilities</a:t>
            </a:r>
          </a:p>
        </p:txBody>
      </p:sp>
      <p:sp>
        <p:nvSpPr>
          <p:cNvPr id="4" name="Slide Number Placeholder 3">
            <a:extLst>
              <a:ext uri="{FF2B5EF4-FFF2-40B4-BE49-F238E27FC236}">
                <a16:creationId xmlns:a16="http://schemas.microsoft.com/office/drawing/2014/main" id="{351B972A-6122-5C49-A4EE-E5E467494C7C}"/>
              </a:ext>
            </a:extLst>
          </p:cNvPr>
          <p:cNvSpPr>
            <a:spLocks noGrp="1"/>
          </p:cNvSpPr>
          <p:nvPr>
            <p:ph type="sldNum" sz="quarter" idx="12"/>
          </p:nvPr>
        </p:nvSpPr>
        <p:spPr/>
        <p:txBody>
          <a:bodyPr/>
          <a:lstStyle/>
          <a:p>
            <a:fld id="{F6CE2AD5-A7E3-4F48-855E-5E0BE41D1A1A}" type="slidenum">
              <a:rPr lang="en-US" smtClean="0">
                <a:latin typeface="Segoe UI Light" panose="020B0502040204020203" pitchFamily="34" charset="0"/>
                <a:cs typeface="Segoe UI Light" panose="020B0502040204020203" pitchFamily="34" charset="0"/>
              </a:rPr>
              <a:t>3</a:t>
            </a:fld>
            <a:endParaRPr lang="en-US">
              <a:latin typeface="Segoe UI Light" panose="020B0502040204020203" pitchFamily="34" charset="0"/>
              <a:cs typeface="Segoe UI Light" panose="020B0502040204020203" pitchFamily="34" charset="0"/>
            </a:endParaRPr>
          </a:p>
        </p:txBody>
      </p:sp>
      <p:pic>
        <p:nvPicPr>
          <p:cNvPr id="50" name="Picture 2" descr="10 super-adorable Apple Watch app icons | Cult of Mac">
            <a:extLst>
              <a:ext uri="{FF2B5EF4-FFF2-40B4-BE49-F238E27FC236}">
                <a16:creationId xmlns:a16="http://schemas.microsoft.com/office/drawing/2014/main" id="{2457E5F6-46F9-D943-BF03-034E1C065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201" y="2501154"/>
            <a:ext cx="845395" cy="148762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Amazon.com: Oculus Rift - Virtual Reality Headset: Video Games">
            <a:extLst>
              <a:ext uri="{FF2B5EF4-FFF2-40B4-BE49-F238E27FC236}">
                <a16:creationId xmlns:a16="http://schemas.microsoft.com/office/drawing/2014/main" id="{3CA82655-0520-2446-9CEE-0632495FC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003" y="2648552"/>
            <a:ext cx="2141808" cy="146147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Phone Repair - iFixit">
            <a:extLst>
              <a:ext uri="{FF2B5EF4-FFF2-40B4-BE49-F238E27FC236}">
                <a16:creationId xmlns:a16="http://schemas.microsoft.com/office/drawing/2014/main" id="{CD0791BD-A15A-8D4F-AA58-CE9D365AD0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1166" y="2595538"/>
            <a:ext cx="2092699" cy="1567504"/>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A12C67A7-5DD6-BB41-BC6F-307D4728782C}"/>
              </a:ext>
            </a:extLst>
          </p:cNvPr>
          <p:cNvSpPr txBox="1">
            <a:spLocks/>
          </p:cNvSpPr>
          <p:nvPr/>
        </p:nvSpPr>
        <p:spPr>
          <a:xfrm>
            <a:off x="849432" y="1837689"/>
            <a:ext cx="9589851" cy="605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Segoe UI Light" panose="020B0502040204020203" pitchFamily="34" charset="0"/>
                <a:cs typeface="Segoe UI Light" panose="020B0502040204020203" pitchFamily="34" charset="0"/>
              </a:rPr>
              <a:t>For ideal latency: inference should be done on device</a:t>
            </a:r>
          </a:p>
        </p:txBody>
      </p:sp>
      <p:grpSp>
        <p:nvGrpSpPr>
          <p:cNvPr id="14" name="Group 13">
            <a:extLst>
              <a:ext uri="{FF2B5EF4-FFF2-40B4-BE49-F238E27FC236}">
                <a16:creationId xmlns:a16="http://schemas.microsoft.com/office/drawing/2014/main" id="{5CFEE398-C096-A847-ADC5-7D4FCCA85BFB}"/>
              </a:ext>
            </a:extLst>
          </p:cNvPr>
          <p:cNvGrpSpPr/>
          <p:nvPr/>
        </p:nvGrpSpPr>
        <p:grpSpPr>
          <a:xfrm>
            <a:off x="3596461" y="3739287"/>
            <a:ext cx="732011" cy="760909"/>
            <a:chOff x="8849616" y="1656562"/>
            <a:chExt cx="879484" cy="976286"/>
          </a:xfrm>
          <a:solidFill>
            <a:schemeClr val="accent6">
              <a:lumMod val="60000"/>
              <a:lumOff val="40000"/>
            </a:schemeClr>
          </a:solidFill>
        </p:grpSpPr>
        <p:sp>
          <p:nvSpPr>
            <p:cNvPr id="15" name="Oval 14">
              <a:extLst>
                <a:ext uri="{FF2B5EF4-FFF2-40B4-BE49-F238E27FC236}">
                  <a16:creationId xmlns:a16="http://schemas.microsoft.com/office/drawing/2014/main" id="{0636E6C5-2294-0A42-B67B-37458FE38D7D}"/>
                </a:ext>
              </a:extLst>
            </p:cNvPr>
            <p:cNvSpPr/>
            <p:nvPr/>
          </p:nvSpPr>
          <p:spPr>
            <a:xfrm>
              <a:off x="8849617" y="1799781"/>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6" name="Oval 15">
              <a:extLst>
                <a:ext uri="{FF2B5EF4-FFF2-40B4-BE49-F238E27FC236}">
                  <a16:creationId xmlns:a16="http://schemas.microsoft.com/office/drawing/2014/main" id="{00E7BC77-4381-6A4D-BE4C-D28798DC09BE}"/>
                </a:ext>
              </a:extLst>
            </p:cNvPr>
            <p:cNvSpPr/>
            <p:nvPr/>
          </p:nvSpPr>
          <p:spPr>
            <a:xfrm>
              <a:off x="8849617" y="2063100"/>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7" name="Oval 16">
              <a:extLst>
                <a:ext uri="{FF2B5EF4-FFF2-40B4-BE49-F238E27FC236}">
                  <a16:creationId xmlns:a16="http://schemas.microsoft.com/office/drawing/2014/main" id="{04103238-67A7-F844-BBC3-ED69E8C9A8A3}"/>
                </a:ext>
              </a:extLst>
            </p:cNvPr>
            <p:cNvSpPr/>
            <p:nvPr/>
          </p:nvSpPr>
          <p:spPr>
            <a:xfrm>
              <a:off x="8849616" y="2326766"/>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8" name="Oval 17">
              <a:extLst>
                <a:ext uri="{FF2B5EF4-FFF2-40B4-BE49-F238E27FC236}">
                  <a16:creationId xmlns:a16="http://schemas.microsoft.com/office/drawing/2014/main" id="{7EA5325A-AE42-8D42-A8C6-CD871AE61911}"/>
                </a:ext>
              </a:extLst>
            </p:cNvPr>
            <p:cNvSpPr/>
            <p:nvPr/>
          </p:nvSpPr>
          <p:spPr>
            <a:xfrm>
              <a:off x="9214165" y="1930466"/>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9" name="Oval 18">
              <a:extLst>
                <a:ext uri="{FF2B5EF4-FFF2-40B4-BE49-F238E27FC236}">
                  <a16:creationId xmlns:a16="http://schemas.microsoft.com/office/drawing/2014/main" id="{47DE4CDE-F279-9444-9BFA-0CBB155846BA}"/>
                </a:ext>
              </a:extLst>
            </p:cNvPr>
            <p:cNvSpPr/>
            <p:nvPr/>
          </p:nvSpPr>
          <p:spPr>
            <a:xfrm>
              <a:off x="9214164" y="2212145"/>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20" name="Oval 19">
              <a:extLst>
                <a:ext uri="{FF2B5EF4-FFF2-40B4-BE49-F238E27FC236}">
                  <a16:creationId xmlns:a16="http://schemas.microsoft.com/office/drawing/2014/main" id="{8BF73F27-5FE2-5B49-827B-C963ED4D4A5E}"/>
                </a:ext>
              </a:extLst>
            </p:cNvPr>
            <p:cNvSpPr/>
            <p:nvPr/>
          </p:nvSpPr>
          <p:spPr>
            <a:xfrm>
              <a:off x="9214164" y="1656562"/>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21" name="Oval 20">
              <a:extLst>
                <a:ext uri="{FF2B5EF4-FFF2-40B4-BE49-F238E27FC236}">
                  <a16:creationId xmlns:a16="http://schemas.microsoft.com/office/drawing/2014/main" id="{0C9AA0A6-93DF-9248-8CAD-9D4284B75AC9}"/>
                </a:ext>
              </a:extLst>
            </p:cNvPr>
            <p:cNvSpPr/>
            <p:nvPr/>
          </p:nvSpPr>
          <p:spPr>
            <a:xfrm>
              <a:off x="9214164" y="2482536"/>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22" name="Oval 21">
              <a:extLst>
                <a:ext uri="{FF2B5EF4-FFF2-40B4-BE49-F238E27FC236}">
                  <a16:creationId xmlns:a16="http://schemas.microsoft.com/office/drawing/2014/main" id="{0F4325BA-8FFA-BE43-917D-DDF61FC3C0BD}"/>
                </a:ext>
              </a:extLst>
            </p:cNvPr>
            <p:cNvSpPr/>
            <p:nvPr/>
          </p:nvSpPr>
          <p:spPr>
            <a:xfrm>
              <a:off x="9578713" y="1798311"/>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23" name="Oval 22">
              <a:extLst>
                <a:ext uri="{FF2B5EF4-FFF2-40B4-BE49-F238E27FC236}">
                  <a16:creationId xmlns:a16="http://schemas.microsoft.com/office/drawing/2014/main" id="{DAF3C2A2-D609-784D-83FF-691C4F8EC82A}"/>
                </a:ext>
              </a:extLst>
            </p:cNvPr>
            <p:cNvSpPr/>
            <p:nvPr/>
          </p:nvSpPr>
          <p:spPr>
            <a:xfrm>
              <a:off x="9578711" y="2065457"/>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24" name="Oval 23">
              <a:extLst>
                <a:ext uri="{FF2B5EF4-FFF2-40B4-BE49-F238E27FC236}">
                  <a16:creationId xmlns:a16="http://schemas.microsoft.com/office/drawing/2014/main" id="{CD5C8422-810E-AA4B-85DD-DCCF7A9A60DD}"/>
                </a:ext>
              </a:extLst>
            </p:cNvPr>
            <p:cNvSpPr/>
            <p:nvPr/>
          </p:nvSpPr>
          <p:spPr>
            <a:xfrm>
              <a:off x="9578711" y="2331292"/>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cxnSp>
          <p:nvCxnSpPr>
            <p:cNvPr id="25" name="Straight Connector 24">
              <a:extLst>
                <a:ext uri="{FF2B5EF4-FFF2-40B4-BE49-F238E27FC236}">
                  <a16:creationId xmlns:a16="http://schemas.microsoft.com/office/drawing/2014/main" id="{602C58E0-F1C3-6F4D-8AE6-22FFA3E3292E}"/>
                </a:ext>
              </a:extLst>
            </p:cNvPr>
            <p:cNvCxnSpPr>
              <a:cxnSpLocks/>
              <a:stCxn id="15" idx="6"/>
              <a:endCxn id="20" idx="2"/>
            </p:cNvCxnSpPr>
            <p:nvPr/>
          </p:nvCxnSpPr>
          <p:spPr>
            <a:xfrm flipV="1">
              <a:off x="9000004" y="1731718"/>
              <a:ext cx="214160" cy="143219"/>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EFDB813-DE92-564A-B31F-198D8E7C2397}"/>
                </a:ext>
              </a:extLst>
            </p:cNvPr>
            <p:cNvCxnSpPr>
              <a:cxnSpLocks/>
              <a:stCxn id="16" idx="6"/>
              <a:endCxn id="18" idx="2"/>
            </p:cNvCxnSpPr>
            <p:nvPr/>
          </p:nvCxnSpPr>
          <p:spPr>
            <a:xfrm flipV="1">
              <a:off x="9000004" y="2005622"/>
              <a:ext cx="214161" cy="13263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70D9B4A9-B2E9-3D45-AFA4-C474BD26CD49}"/>
                </a:ext>
              </a:extLst>
            </p:cNvPr>
            <p:cNvCxnSpPr>
              <a:cxnSpLocks/>
              <a:stCxn id="16" idx="6"/>
              <a:endCxn id="19" idx="2"/>
            </p:cNvCxnSpPr>
            <p:nvPr/>
          </p:nvCxnSpPr>
          <p:spPr>
            <a:xfrm>
              <a:off x="9000004" y="2138256"/>
              <a:ext cx="214160" cy="14904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920BE681-85C4-764B-94EF-06743FACE6C3}"/>
                </a:ext>
              </a:extLst>
            </p:cNvPr>
            <p:cNvCxnSpPr>
              <a:cxnSpLocks/>
              <a:stCxn id="15" idx="6"/>
              <a:endCxn id="18" idx="2"/>
            </p:cNvCxnSpPr>
            <p:nvPr/>
          </p:nvCxnSpPr>
          <p:spPr>
            <a:xfrm>
              <a:off x="9000004" y="1874937"/>
              <a:ext cx="214161" cy="13068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1EB204D-458A-5942-B310-22265B9206BD}"/>
                </a:ext>
              </a:extLst>
            </p:cNvPr>
            <p:cNvCxnSpPr>
              <a:cxnSpLocks/>
              <a:stCxn id="17" idx="6"/>
              <a:endCxn id="19" idx="2"/>
            </p:cNvCxnSpPr>
            <p:nvPr/>
          </p:nvCxnSpPr>
          <p:spPr>
            <a:xfrm flipV="1">
              <a:off x="9000003" y="2287301"/>
              <a:ext cx="214161" cy="114621"/>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C7DC8C58-F9E9-4345-A272-4E33EBEC3BCE}"/>
                </a:ext>
              </a:extLst>
            </p:cNvPr>
            <p:cNvCxnSpPr>
              <a:cxnSpLocks/>
              <a:stCxn id="17" idx="6"/>
              <a:endCxn id="21" idx="2"/>
            </p:cNvCxnSpPr>
            <p:nvPr/>
          </p:nvCxnSpPr>
          <p:spPr>
            <a:xfrm>
              <a:off x="9000003" y="2401922"/>
              <a:ext cx="214161" cy="15577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607CFDF-876B-8749-8CD8-F8AB42023B01}"/>
                </a:ext>
              </a:extLst>
            </p:cNvPr>
            <p:cNvCxnSpPr>
              <a:cxnSpLocks/>
              <a:stCxn id="20" idx="6"/>
              <a:endCxn id="22" idx="2"/>
            </p:cNvCxnSpPr>
            <p:nvPr/>
          </p:nvCxnSpPr>
          <p:spPr>
            <a:xfrm>
              <a:off x="9364551" y="1731718"/>
              <a:ext cx="214162" cy="141749"/>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549AFE9-00EC-864E-AB2E-AD4D9116180F}"/>
                </a:ext>
              </a:extLst>
            </p:cNvPr>
            <p:cNvCxnSpPr>
              <a:cxnSpLocks/>
              <a:stCxn id="18" idx="6"/>
              <a:endCxn id="22" idx="2"/>
            </p:cNvCxnSpPr>
            <p:nvPr/>
          </p:nvCxnSpPr>
          <p:spPr>
            <a:xfrm flipV="1">
              <a:off x="9364552" y="1873467"/>
              <a:ext cx="214161" cy="13215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7A2F4B9-2B8E-6244-BB67-9D5876228166}"/>
                </a:ext>
              </a:extLst>
            </p:cNvPr>
            <p:cNvCxnSpPr>
              <a:cxnSpLocks/>
              <a:stCxn id="18" idx="6"/>
              <a:endCxn id="23" idx="2"/>
            </p:cNvCxnSpPr>
            <p:nvPr/>
          </p:nvCxnSpPr>
          <p:spPr>
            <a:xfrm>
              <a:off x="9364552" y="2005622"/>
              <a:ext cx="214159" cy="134991"/>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039A3109-3F21-6A40-ABF0-86E98C6C927F}"/>
                </a:ext>
              </a:extLst>
            </p:cNvPr>
            <p:cNvCxnSpPr>
              <a:cxnSpLocks/>
              <a:stCxn id="19" idx="6"/>
              <a:endCxn id="23" idx="2"/>
            </p:cNvCxnSpPr>
            <p:nvPr/>
          </p:nvCxnSpPr>
          <p:spPr>
            <a:xfrm flipV="1">
              <a:off x="9364551" y="2140613"/>
              <a:ext cx="214160" cy="146688"/>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D401F548-14FA-864D-B7F2-EAC2062BB722}"/>
                </a:ext>
              </a:extLst>
            </p:cNvPr>
            <p:cNvCxnSpPr>
              <a:cxnSpLocks/>
              <a:stCxn id="19" idx="6"/>
              <a:endCxn id="24" idx="2"/>
            </p:cNvCxnSpPr>
            <p:nvPr/>
          </p:nvCxnSpPr>
          <p:spPr>
            <a:xfrm>
              <a:off x="9364551" y="2287301"/>
              <a:ext cx="214160" cy="119147"/>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F398095-6A78-644D-A487-2086A8D20B4D}"/>
                </a:ext>
              </a:extLst>
            </p:cNvPr>
            <p:cNvCxnSpPr>
              <a:cxnSpLocks/>
              <a:stCxn id="21" idx="6"/>
              <a:endCxn id="24" idx="2"/>
            </p:cNvCxnSpPr>
            <p:nvPr/>
          </p:nvCxnSpPr>
          <p:spPr>
            <a:xfrm flipV="1">
              <a:off x="9364551" y="2406448"/>
              <a:ext cx="214160" cy="15124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788F9266-D159-BD4A-9F76-4FD9BF9DDA50}"/>
                </a:ext>
              </a:extLst>
            </p:cNvPr>
            <p:cNvCxnSpPr>
              <a:cxnSpLocks/>
              <a:stCxn id="16" idx="6"/>
              <a:endCxn id="20" idx="2"/>
            </p:cNvCxnSpPr>
            <p:nvPr/>
          </p:nvCxnSpPr>
          <p:spPr>
            <a:xfrm flipV="1">
              <a:off x="9000004" y="1731718"/>
              <a:ext cx="214160" cy="406538"/>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E7A3EC2-684A-2F4B-8B69-CB9D734FF12E}"/>
                </a:ext>
              </a:extLst>
            </p:cNvPr>
            <p:cNvCxnSpPr>
              <a:cxnSpLocks/>
              <a:stCxn id="17" idx="6"/>
              <a:endCxn id="20" idx="2"/>
            </p:cNvCxnSpPr>
            <p:nvPr/>
          </p:nvCxnSpPr>
          <p:spPr>
            <a:xfrm flipV="1">
              <a:off x="9000003" y="1731718"/>
              <a:ext cx="214161" cy="67020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052B4EAE-C67D-9C45-9EF9-814497C6F4AD}"/>
                </a:ext>
              </a:extLst>
            </p:cNvPr>
            <p:cNvCxnSpPr>
              <a:cxnSpLocks/>
              <a:stCxn id="17" idx="6"/>
              <a:endCxn id="18" idx="2"/>
            </p:cNvCxnSpPr>
            <p:nvPr/>
          </p:nvCxnSpPr>
          <p:spPr>
            <a:xfrm flipV="1">
              <a:off x="9000003" y="2005622"/>
              <a:ext cx="214162" cy="39630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12CAC51-B959-6047-831D-B43938D32A16}"/>
                </a:ext>
              </a:extLst>
            </p:cNvPr>
            <p:cNvCxnSpPr>
              <a:cxnSpLocks/>
              <a:stCxn id="15" idx="6"/>
              <a:endCxn id="19" idx="2"/>
            </p:cNvCxnSpPr>
            <p:nvPr/>
          </p:nvCxnSpPr>
          <p:spPr>
            <a:xfrm>
              <a:off x="9000004" y="1874937"/>
              <a:ext cx="214160" cy="41236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904E3C76-FB00-694D-B55F-5EBA873F2CB0}"/>
                </a:ext>
              </a:extLst>
            </p:cNvPr>
            <p:cNvCxnSpPr>
              <a:cxnSpLocks/>
              <a:stCxn id="15" idx="6"/>
              <a:endCxn id="21" idx="2"/>
            </p:cNvCxnSpPr>
            <p:nvPr/>
          </p:nvCxnSpPr>
          <p:spPr>
            <a:xfrm>
              <a:off x="9000004" y="1874937"/>
              <a:ext cx="214160" cy="68275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2B7429C0-1C9F-564C-A5D3-D7F5F19E2B3C}"/>
                </a:ext>
              </a:extLst>
            </p:cNvPr>
            <p:cNvCxnSpPr>
              <a:cxnSpLocks/>
              <a:stCxn id="16" idx="6"/>
              <a:endCxn id="21" idx="2"/>
            </p:cNvCxnSpPr>
            <p:nvPr/>
          </p:nvCxnSpPr>
          <p:spPr>
            <a:xfrm>
              <a:off x="9000004" y="2138256"/>
              <a:ext cx="214160" cy="419436"/>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3232DFBE-28B8-6846-ADAA-3C7EE4EB9E78}"/>
                </a:ext>
              </a:extLst>
            </p:cNvPr>
            <p:cNvCxnSpPr>
              <a:cxnSpLocks/>
              <a:stCxn id="19" idx="6"/>
              <a:endCxn id="22" idx="2"/>
            </p:cNvCxnSpPr>
            <p:nvPr/>
          </p:nvCxnSpPr>
          <p:spPr>
            <a:xfrm flipV="1">
              <a:off x="9364551" y="1873467"/>
              <a:ext cx="214162" cy="41383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D0AA3EF-2E4A-8643-8860-A17FEED03A9B}"/>
                </a:ext>
              </a:extLst>
            </p:cNvPr>
            <p:cNvCxnSpPr>
              <a:cxnSpLocks/>
              <a:stCxn id="21" idx="6"/>
              <a:endCxn id="22" idx="2"/>
            </p:cNvCxnSpPr>
            <p:nvPr/>
          </p:nvCxnSpPr>
          <p:spPr>
            <a:xfrm flipV="1">
              <a:off x="9364551" y="1873467"/>
              <a:ext cx="214162" cy="68422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11C43067-C563-1247-A990-BE6FE733C3E5}"/>
                </a:ext>
              </a:extLst>
            </p:cNvPr>
            <p:cNvCxnSpPr>
              <a:cxnSpLocks/>
              <a:stCxn id="20" idx="6"/>
              <a:endCxn id="23" idx="2"/>
            </p:cNvCxnSpPr>
            <p:nvPr/>
          </p:nvCxnSpPr>
          <p:spPr>
            <a:xfrm>
              <a:off x="9364551" y="1731718"/>
              <a:ext cx="214160" cy="40889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6D0AD70B-C3F9-6249-A76E-225BA41C0D6D}"/>
                </a:ext>
              </a:extLst>
            </p:cNvPr>
            <p:cNvCxnSpPr>
              <a:cxnSpLocks/>
              <a:stCxn id="21" idx="6"/>
              <a:endCxn id="23" idx="2"/>
            </p:cNvCxnSpPr>
            <p:nvPr/>
          </p:nvCxnSpPr>
          <p:spPr>
            <a:xfrm flipV="1">
              <a:off x="9364551" y="2140613"/>
              <a:ext cx="214160" cy="417079"/>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8E6F5EC-163D-5D40-9B2A-0AE65E71FE7D}"/>
                </a:ext>
              </a:extLst>
            </p:cNvPr>
            <p:cNvCxnSpPr>
              <a:cxnSpLocks/>
              <a:stCxn id="18" idx="6"/>
              <a:endCxn id="24" idx="2"/>
            </p:cNvCxnSpPr>
            <p:nvPr/>
          </p:nvCxnSpPr>
          <p:spPr>
            <a:xfrm>
              <a:off x="9364552" y="2005622"/>
              <a:ext cx="214159" cy="400826"/>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78A51743-BFA2-1A49-A012-DD08D055708F}"/>
                </a:ext>
              </a:extLst>
            </p:cNvPr>
            <p:cNvCxnSpPr>
              <a:cxnSpLocks/>
              <a:stCxn id="20" idx="6"/>
              <a:endCxn id="24" idx="2"/>
            </p:cNvCxnSpPr>
            <p:nvPr/>
          </p:nvCxnSpPr>
          <p:spPr>
            <a:xfrm>
              <a:off x="9364551" y="1731718"/>
              <a:ext cx="214160" cy="67473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grpSp>
      <p:sp>
        <p:nvSpPr>
          <p:cNvPr id="58" name="Content Placeholder 2">
            <a:extLst>
              <a:ext uri="{FF2B5EF4-FFF2-40B4-BE49-F238E27FC236}">
                <a16:creationId xmlns:a16="http://schemas.microsoft.com/office/drawing/2014/main" id="{31FCF04D-ED42-4D4C-B745-0869C995E36D}"/>
              </a:ext>
            </a:extLst>
          </p:cNvPr>
          <p:cNvSpPr txBox="1">
            <a:spLocks/>
          </p:cNvSpPr>
          <p:nvPr/>
        </p:nvSpPr>
        <p:spPr>
          <a:xfrm>
            <a:off x="838200" y="5528859"/>
            <a:ext cx="10650166" cy="581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Segoe UI Light" panose="020B0502040204020203" pitchFamily="34" charset="0"/>
                <a:cs typeface="Segoe UI Light" panose="020B0502040204020203" pitchFamily="34" charset="0"/>
              </a:rPr>
              <a:t>State-of-the-art: inference on edge/cloud</a:t>
            </a:r>
          </a:p>
        </p:txBody>
      </p:sp>
      <p:grpSp>
        <p:nvGrpSpPr>
          <p:cNvPr id="59" name="Group 58">
            <a:extLst>
              <a:ext uri="{FF2B5EF4-FFF2-40B4-BE49-F238E27FC236}">
                <a16:creationId xmlns:a16="http://schemas.microsoft.com/office/drawing/2014/main" id="{0C7FE7AE-AC4C-7D41-8A09-DEA5FA075DE2}"/>
              </a:ext>
            </a:extLst>
          </p:cNvPr>
          <p:cNvGrpSpPr/>
          <p:nvPr/>
        </p:nvGrpSpPr>
        <p:grpSpPr>
          <a:xfrm>
            <a:off x="5483080" y="3739287"/>
            <a:ext cx="732011" cy="760909"/>
            <a:chOff x="8849616" y="1656562"/>
            <a:chExt cx="879484" cy="976286"/>
          </a:xfrm>
          <a:solidFill>
            <a:schemeClr val="accent6">
              <a:lumMod val="60000"/>
              <a:lumOff val="40000"/>
            </a:schemeClr>
          </a:solidFill>
        </p:grpSpPr>
        <p:sp>
          <p:nvSpPr>
            <p:cNvPr id="60" name="Oval 59">
              <a:extLst>
                <a:ext uri="{FF2B5EF4-FFF2-40B4-BE49-F238E27FC236}">
                  <a16:creationId xmlns:a16="http://schemas.microsoft.com/office/drawing/2014/main" id="{5CF4D7C3-895C-3142-880C-BE3427D41E08}"/>
                </a:ext>
              </a:extLst>
            </p:cNvPr>
            <p:cNvSpPr/>
            <p:nvPr/>
          </p:nvSpPr>
          <p:spPr>
            <a:xfrm>
              <a:off x="8849617" y="1799781"/>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61" name="Oval 60">
              <a:extLst>
                <a:ext uri="{FF2B5EF4-FFF2-40B4-BE49-F238E27FC236}">
                  <a16:creationId xmlns:a16="http://schemas.microsoft.com/office/drawing/2014/main" id="{8921BB69-0085-E84B-B462-07658BF468AE}"/>
                </a:ext>
              </a:extLst>
            </p:cNvPr>
            <p:cNvSpPr/>
            <p:nvPr/>
          </p:nvSpPr>
          <p:spPr>
            <a:xfrm>
              <a:off x="8849617" y="2063100"/>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62" name="Oval 61">
              <a:extLst>
                <a:ext uri="{FF2B5EF4-FFF2-40B4-BE49-F238E27FC236}">
                  <a16:creationId xmlns:a16="http://schemas.microsoft.com/office/drawing/2014/main" id="{D7C33A14-D751-2246-8E57-49810CF1436D}"/>
                </a:ext>
              </a:extLst>
            </p:cNvPr>
            <p:cNvSpPr/>
            <p:nvPr/>
          </p:nvSpPr>
          <p:spPr>
            <a:xfrm>
              <a:off x="8849616" y="2326766"/>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63" name="Oval 62">
              <a:extLst>
                <a:ext uri="{FF2B5EF4-FFF2-40B4-BE49-F238E27FC236}">
                  <a16:creationId xmlns:a16="http://schemas.microsoft.com/office/drawing/2014/main" id="{A3513D84-B9A5-2540-9163-3C456D3ED897}"/>
                </a:ext>
              </a:extLst>
            </p:cNvPr>
            <p:cNvSpPr/>
            <p:nvPr/>
          </p:nvSpPr>
          <p:spPr>
            <a:xfrm>
              <a:off x="9214165" y="1930466"/>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64" name="Oval 63">
              <a:extLst>
                <a:ext uri="{FF2B5EF4-FFF2-40B4-BE49-F238E27FC236}">
                  <a16:creationId xmlns:a16="http://schemas.microsoft.com/office/drawing/2014/main" id="{91DC31ED-73B7-2B48-A4FA-EDDCD65E201A}"/>
                </a:ext>
              </a:extLst>
            </p:cNvPr>
            <p:cNvSpPr/>
            <p:nvPr/>
          </p:nvSpPr>
          <p:spPr>
            <a:xfrm>
              <a:off x="9214164" y="2212145"/>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65" name="Oval 64">
              <a:extLst>
                <a:ext uri="{FF2B5EF4-FFF2-40B4-BE49-F238E27FC236}">
                  <a16:creationId xmlns:a16="http://schemas.microsoft.com/office/drawing/2014/main" id="{D8508DD9-B0E9-2E49-9191-A09D377157AE}"/>
                </a:ext>
              </a:extLst>
            </p:cNvPr>
            <p:cNvSpPr/>
            <p:nvPr/>
          </p:nvSpPr>
          <p:spPr>
            <a:xfrm>
              <a:off x="9214164" y="1656562"/>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66" name="Oval 65">
              <a:extLst>
                <a:ext uri="{FF2B5EF4-FFF2-40B4-BE49-F238E27FC236}">
                  <a16:creationId xmlns:a16="http://schemas.microsoft.com/office/drawing/2014/main" id="{EFDFA15D-2833-5644-A35D-19B9760E9F83}"/>
                </a:ext>
              </a:extLst>
            </p:cNvPr>
            <p:cNvSpPr/>
            <p:nvPr/>
          </p:nvSpPr>
          <p:spPr>
            <a:xfrm>
              <a:off x="9214164" y="2482536"/>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67" name="Oval 66">
              <a:extLst>
                <a:ext uri="{FF2B5EF4-FFF2-40B4-BE49-F238E27FC236}">
                  <a16:creationId xmlns:a16="http://schemas.microsoft.com/office/drawing/2014/main" id="{44A52BB0-A517-7A4E-8E42-F56028558443}"/>
                </a:ext>
              </a:extLst>
            </p:cNvPr>
            <p:cNvSpPr/>
            <p:nvPr/>
          </p:nvSpPr>
          <p:spPr>
            <a:xfrm>
              <a:off x="9578713" y="1798311"/>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68" name="Oval 67">
              <a:extLst>
                <a:ext uri="{FF2B5EF4-FFF2-40B4-BE49-F238E27FC236}">
                  <a16:creationId xmlns:a16="http://schemas.microsoft.com/office/drawing/2014/main" id="{321C1A5F-AD19-6F44-B0B0-9309AA6091FA}"/>
                </a:ext>
              </a:extLst>
            </p:cNvPr>
            <p:cNvSpPr/>
            <p:nvPr/>
          </p:nvSpPr>
          <p:spPr>
            <a:xfrm>
              <a:off x="9578711" y="2065457"/>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69" name="Oval 68">
              <a:extLst>
                <a:ext uri="{FF2B5EF4-FFF2-40B4-BE49-F238E27FC236}">
                  <a16:creationId xmlns:a16="http://schemas.microsoft.com/office/drawing/2014/main" id="{F586EC59-B3CB-414E-911B-3D75077C42F1}"/>
                </a:ext>
              </a:extLst>
            </p:cNvPr>
            <p:cNvSpPr/>
            <p:nvPr/>
          </p:nvSpPr>
          <p:spPr>
            <a:xfrm>
              <a:off x="9578711" y="2331292"/>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cxnSp>
          <p:nvCxnSpPr>
            <p:cNvPr id="70" name="Straight Connector 69">
              <a:extLst>
                <a:ext uri="{FF2B5EF4-FFF2-40B4-BE49-F238E27FC236}">
                  <a16:creationId xmlns:a16="http://schemas.microsoft.com/office/drawing/2014/main" id="{B9391319-84FD-9A48-AD57-7ED550399B90}"/>
                </a:ext>
              </a:extLst>
            </p:cNvPr>
            <p:cNvCxnSpPr>
              <a:cxnSpLocks/>
              <a:stCxn id="60" idx="6"/>
              <a:endCxn id="65" idx="2"/>
            </p:cNvCxnSpPr>
            <p:nvPr/>
          </p:nvCxnSpPr>
          <p:spPr>
            <a:xfrm flipV="1">
              <a:off x="9000004" y="1731718"/>
              <a:ext cx="214160" cy="143219"/>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9F0D400-E646-CE40-89FA-ADACBA517AA5}"/>
                </a:ext>
              </a:extLst>
            </p:cNvPr>
            <p:cNvCxnSpPr>
              <a:cxnSpLocks/>
              <a:stCxn id="61" idx="6"/>
              <a:endCxn id="63" idx="2"/>
            </p:cNvCxnSpPr>
            <p:nvPr/>
          </p:nvCxnSpPr>
          <p:spPr>
            <a:xfrm flipV="1">
              <a:off x="9000004" y="2005622"/>
              <a:ext cx="214161" cy="13263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265FC919-DCC9-CD45-BD5F-EACA426648B6}"/>
                </a:ext>
              </a:extLst>
            </p:cNvPr>
            <p:cNvCxnSpPr>
              <a:cxnSpLocks/>
              <a:stCxn id="61" idx="6"/>
              <a:endCxn id="64" idx="2"/>
            </p:cNvCxnSpPr>
            <p:nvPr/>
          </p:nvCxnSpPr>
          <p:spPr>
            <a:xfrm>
              <a:off x="9000004" y="2138256"/>
              <a:ext cx="214160" cy="14904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E5469DCB-3F70-DD4D-866F-906AD68B3D3E}"/>
                </a:ext>
              </a:extLst>
            </p:cNvPr>
            <p:cNvCxnSpPr>
              <a:cxnSpLocks/>
              <a:stCxn id="60" idx="6"/>
              <a:endCxn id="63" idx="2"/>
            </p:cNvCxnSpPr>
            <p:nvPr/>
          </p:nvCxnSpPr>
          <p:spPr>
            <a:xfrm>
              <a:off x="9000004" y="1874937"/>
              <a:ext cx="214161" cy="13068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E83AEA85-A74B-594F-9E2B-8613558547EC}"/>
                </a:ext>
              </a:extLst>
            </p:cNvPr>
            <p:cNvCxnSpPr>
              <a:cxnSpLocks/>
              <a:stCxn id="62" idx="6"/>
              <a:endCxn id="64" idx="2"/>
            </p:cNvCxnSpPr>
            <p:nvPr/>
          </p:nvCxnSpPr>
          <p:spPr>
            <a:xfrm flipV="1">
              <a:off x="9000003" y="2287301"/>
              <a:ext cx="214161" cy="114621"/>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FD158D2B-75B4-254E-836A-6A944BCC3FCE}"/>
                </a:ext>
              </a:extLst>
            </p:cNvPr>
            <p:cNvCxnSpPr>
              <a:cxnSpLocks/>
              <a:stCxn id="62" idx="6"/>
              <a:endCxn id="66" idx="2"/>
            </p:cNvCxnSpPr>
            <p:nvPr/>
          </p:nvCxnSpPr>
          <p:spPr>
            <a:xfrm>
              <a:off x="9000003" y="2401922"/>
              <a:ext cx="214161" cy="15577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70015B1B-FD49-5E44-8A95-ADAB593E1B12}"/>
                </a:ext>
              </a:extLst>
            </p:cNvPr>
            <p:cNvCxnSpPr>
              <a:cxnSpLocks/>
              <a:stCxn id="65" idx="6"/>
              <a:endCxn id="67" idx="2"/>
            </p:cNvCxnSpPr>
            <p:nvPr/>
          </p:nvCxnSpPr>
          <p:spPr>
            <a:xfrm>
              <a:off x="9364551" y="1731718"/>
              <a:ext cx="214162" cy="141749"/>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D4ACC794-5207-9148-B43B-C7A4E718EEAC}"/>
                </a:ext>
              </a:extLst>
            </p:cNvPr>
            <p:cNvCxnSpPr>
              <a:cxnSpLocks/>
              <a:stCxn id="63" idx="6"/>
              <a:endCxn id="67" idx="2"/>
            </p:cNvCxnSpPr>
            <p:nvPr/>
          </p:nvCxnSpPr>
          <p:spPr>
            <a:xfrm flipV="1">
              <a:off x="9364552" y="1873467"/>
              <a:ext cx="214161" cy="13215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24899C28-452F-7043-844D-78DA44F5364C}"/>
                </a:ext>
              </a:extLst>
            </p:cNvPr>
            <p:cNvCxnSpPr>
              <a:cxnSpLocks/>
              <a:stCxn id="63" idx="6"/>
              <a:endCxn id="68" idx="2"/>
            </p:cNvCxnSpPr>
            <p:nvPr/>
          </p:nvCxnSpPr>
          <p:spPr>
            <a:xfrm>
              <a:off x="9364552" y="2005622"/>
              <a:ext cx="214159" cy="134991"/>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7D3D6BB8-7C43-9047-ABDC-485D385EC9F6}"/>
                </a:ext>
              </a:extLst>
            </p:cNvPr>
            <p:cNvCxnSpPr>
              <a:cxnSpLocks/>
              <a:stCxn id="64" idx="6"/>
              <a:endCxn id="68" idx="2"/>
            </p:cNvCxnSpPr>
            <p:nvPr/>
          </p:nvCxnSpPr>
          <p:spPr>
            <a:xfrm flipV="1">
              <a:off x="9364551" y="2140613"/>
              <a:ext cx="214160" cy="146688"/>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1EF81C9C-B6CB-2F45-9515-6425645B234E}"/>
                </a:ext>
              </a:extLst>
            </p:cNvPr>
            <p:cNvCxnSpPr>
              <a:cxnSpLocks/>
              <a:stCxn id="64" idx="6"/>
              <a:endCxn id="69" idx="2"/>
            </p:cNvCxnSpPr>
            <p:nvPr/>
          </p:nvCxnSpPr>
          <p:spPr>
            <a:xfrm>
              <a:off x="9364551" y="2287301"/>
              <a:ext cx="214160" cy="119147"/>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582F75B2-F25B-5D4B-BE67-A924A602698E}"/>
                </a:ext>
              </a:extLst>
            </p:cNvPr>
            <p:cNvCxnSpPr>
              <a:cxnSpLocks/>
              <a:stCxn id="66" idx="6"/>
              <a:endCxn id="69" idx="2"/>
            </p:cNvCxnSpPr>
            <p:nvPr/>
          </p:nvCxnSpPr>
          <p:spPr>
            <a:xfrm flipV="1">
              <a:off x="9364551" y="2406448"/>
              <a:ext cx="214160" cy="15124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B1451DFB-CD80-484A-9117-D5DE4AC1D19F}"/>
                </a:ext>
              </a:extLst>
            </p:cNvPr>
            <p:cNvCxnSpPr>
              <a:cxnSpLocks/>
              <a:stCxn id="61" idx="6"/>
              <a:endCxn id="65" idx="2"/>
            </p:cNvCxnSpPr>
            <p:nvPr/>
          </p:nvCxnSpPr>
          <p:spPr>
            <a:xfrm flipV="1">
              <a:off x="9000004" y="1731718"/>
              <a:ext cx="214160" cy="406538"/>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4EF1B4E0-4993-3745-A68C-2C8E48246EE9}"/>
                </a:ext>
              </a:extLst>
            </p:cNvPr>
            <p:cNvCxnSpPr>
              <a:cxnSpLocks/>
              <a:stCxn id="62" idx="6"/>
              <a:endCxn id="65" idx="2"/>
            </p:cNvCxnSpPr>
            <p:nvPr/>
          </p:nvCxnSpPr>
          <p:spPr>
            <a:xfrm flipV="1">
              <a:off x="9000003" y="1731718"/>
              <a:ext cx="214161" cy="67020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86D9F75E-7979-CE43-AAC8-7B6260961127}"/>
                </a:ext>
              </a:extLst>
            </p:cNvPr>
            <p:cNvCxnSpPr>
              <a:cxnSpLocks/>
              <a:stCxn id="62" idx="6"/>
              <a:endCxn id="63" idx="2"/>
            </p:cNvCxnSpPr>
            <p:nvPr/>
          </p:nvCxnSpPr>
          <p:spPr>
            <a:xfrm flipV="1">
              <a:off x="9000003" y="2005622"/>
              <a:ext cx="214162" cy="39630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F1B2AF90-3955-2C45-A450-F73269A52AA5}"/>
                </a:ext>
              </a:extLst>
            </p:cNvPr>
            <p:cNvCxnSpPr>
              <a:cxnSpLocks/>
              <a:stCxn id="60" idx="6"/>
              <a:endCxn id="64" idx="2"/>
            </p:cNvCxnSpPr>
            <p:nvPr/>
          </p:nvCxnSpPr>
          <p:spPr>
            <a:xfrm>
              <a:off x="9000004" y="1874937"/>
              <a:ext cx="214160" cy="41236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FFDC0B37-924F-C44D-87F0-9C0F1105C51A}"/>
                </a:ext>
              </a:extLst>
            </p:cNvPr>
            <p:cNvCxnSpPr>
              <a:cxnSpLocks/>
              <a:stCxn id="60" idx="6"/>
              <a:endCxn id="66" idx="2"/>
            </p:cNvCxnSpPr>
            <p:nvPr/>
          </p:nvCxnSpPr>
          <p:spPr>
            <a:xfrm>
              <a:off x="9000004" y="1874937"/>
              <a:ext cx="214160" cy="68275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58931A85-8572-1C4D-873D-1B8EDC55E116}"/>
                </a:ext>
              </a:extLst>
            </p:cNvPr>
            <p:cNvCxnSpPr>
              <a:cxnSpLocks/>
              <a:stCxn id="61" idx="6"/>
              <a:endCxn id="66" idx="2"/>
            </p:cNvCxnSpPr>
            <p:nvPr/>
          </p:nvCxnSpPr>
          <p:spPr>
            <a:xfrm>
              <a:off x="9000004" y="2138256"/>
              <a:ext cx="214160" cy="419436"/>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8F709942-0BB5-5143-ADCC-9DCEA3B3B1E3}"/>
                </a:ext>
              </a:extLst>
            </p:cNvPr>
            <p:cNvCxnSpPr>
              <a:cxnSpLocks/>
              <a:stCxn id="64" idx="6"/>
              <a:endCxn id="67" idx="2"/>
            </p:cNvCxnSpPr>
            <p:nvPr/>
          </p:nvCxnSpPr>
          <p:spPr>
            <a:xfrm flipV="1">
              <a:off x="9364551" y="1873467"/>
              <a:ext cx="214162" cy="41383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9DC9D4F6-0812-774F-96BE-B740407E6C89}"/>
                </a:ext>
              </a:extLst>
            </p:cNvPr>
            <p:cNvCxnSpPr>
              <a:cxnSpLocks/>
              <a:stCxn id="66" idx="6"/>
              <a:endCxn id="67" idx="2"/>
            </p:cNvCxnSpPr>
            <p:nvPr/>
          </p:nvCxnSpPr>
          <p:spPr>
            <a:xfrm flipV="1">
              <a:off x="9364551" y="1873467"/>
              <a:ext cx="214162" cy="68422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34E62F73-2857-B547-86F2-4AC85AAB3556}"/>
                </a:ext>
              </a:extLst>
            </p:cNvPr>
            <p:cNvCxnSpPr>
              <a:cxnSpLocks/>
              <a:stCxn id="65" idx="6"/>
              <a:endCxn id="68" idx="2"/>
            </p:cNvCxnSpPr>
            <p:nvPr/>
          </p:nvCxnSpPr>
          <p:spPr>
            <a:xfrm>
              <a:off x="9364551" y="1731718"/>
              <a:ext cx="214160" cy="40889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3A2683F1-2E82-954B-BAA6-7559A7EE3DAA}"/>
                </a:ext>
              </a:extLst>
            </p:cNvPr>
            <p:cNvCxnSpPr>
              <a:cxnSpLocks/>
              <a:stCxn id="66" idx="6"/>
              <a:endCxn id="68" idx="2"/>
            </p:cNvCxnSpPr>
            <p:nvPr/>
          </p:nvCxnSpPr>
          <p:spPr>
            <a:xfrm flipV="1">
              <a:off x="9364551" y="2140613"/>
              <a:ext cx="214160" cy="417079"/>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783A35E6-0082-1340-81A6-B3419DBF5F6F}"/>
                </a:ext>
              </a:extLst>
            </p:cNvPr>
            <p:cNvCxnSpPr>
              <a:cxnSpLocks/>
              <a:stCxn id="63" idx="6"/>
              <a:endCxn id="69" idx="2"/>
            </p:cNvCxnSpPr>
            <p:nvPr/>
          </p:nvCxnSpPr>
          <p:spPr>
            <a:xfrm>
              <a:off x="9364552" y="2005622"/>
              <a:ext cx="214159" cy="400826"/>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3D136C71-4B64-B64D-A186-7F896BDA2955}"/>
                </a:ext>
              </a:extLst>
            </p:cNvPr>
            <p:cNvCxnSpPr>
              <a:cxnSpLocks/>
              <a:stCxn id="65" idx="6"/>
              <a:endCxn id="69" idx="2"/>
            </p:cNvCxnSpPr>
            <p:nvPr/>
          </p:nvCxnSpPr>
          <p:spPr>
            <a:xfrm>
              <a:off x="9364551" y="1731718"/>
              <a:ext cx="214160" cy="67473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94" name="Group 93">
            <a:extLst>
              <a:ext uri="{FF2B5EF4-FFF2-40B4-BE49-F238E27FC236}">
                <a16:creationId xmlns:a16="http://schemas.microsoft.com/office/drawing/2014/main" id="{AF1C8712-90A2-B94E-9C54-B5B19EB9B205}"/>
              </a:ext>
            </a:extLst>
          </p:cNvPr>
          <p:cNvGrpSpPr/>
          <p:nvPr/>
        </p:nvGrpSpPr>
        <p:grpSpPr>
          <a:xfrm>
            <a:off x="7098809" y="3739287"/>
            <a:ext cx="732011" cy="760909"/>
            <a:chOff x="8849616" y="1656562"/>
            <a:chExt cx="879484" cy="976286"/>
          </a:xfrm>
          <a:solidFill>
            <a:schemeClr val="accent6">
              <a:lumMod val="60000"/>
              <a:lumOff val="40000"/>
            </a:schemeClr>
          </a:solidFill>
        </p:grpSpPr>
        <p:sp>
          <p:nvSpPr>
            <p:cNvPr id="95" name="Oval 94">
              <a:extLst>
                <a:ext uri="{FF2B5EF4-FFF2-40B4-BE49-F238E27FC236}">
                  <a16:creationId xmlns:a16="http://schemas.microsoft.com/office/drawing/2014/main" id="{50E06613-9D4C-6A4F-8AC9-22F43EA79CA1}"/>
                </a:ext>
              </a:extLst>
            </p:cNvPr>
            <p:cNvSpPr/>
            <p:nvPr/>
          </p:nvSpPr>
          <p:spPr>
            <a:xfrm>
              <a:off x="8849617" y="1799781"/>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96" name="Oval 95">
              <a:extLst>
                <a:ext uri="{FF2B5EF4-FFF2-40B4-BE49-F238E27FC236}">
                  <a16:creationId xmlns:a16="http://schemas.microsoft.com/office/drawing/2014/main" id="{46C113B6-B91D-1B49-91F5-9BB8042CEB9E}"/>
                </a:ext>
              </a:extLst>
            </p:cNvPr>
            <p:cNvSpPr/>
            <p:nvPr/>
          </p:nvSpPr>
          <p:spPr>
            <a:xfrm>
              <a:off x="8849617" y="2063100"/>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97" name="Oval 96">
              <a:extLst>
                <a:ext uri="{FF2B5EF4-FFF2-40B4-BE49-F238E27FC236}">
                  <a16:creationId xmlns:a16="http://schemas.microsoft.com/office/drawing/2014/main" id="{8CCA8F46-18AB-DB4C-A457-1E56BFC7137E}"/>
                </a:ext>
              </a:extLst>
            </p:cNvPr>
            <p:cNvSpPr/>
            <p:nvPr/>
          </p:nvSpPr>
          <p:spPr>
            <a:xfrm>
              <a:off x="8849616" y="2326766"/>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98" name="Oval 97">
              <a:extLst>
                <a:ext uri="{FF2B5EF4-FFF2-40B4-BE49-F238E27FC236}">
                  <a16:creationId xmlns:a16="http://schemas.microsoft.com/office/drawing/2014/main" id="{346D3817-FD0E-1E4D-9C89-AAE167D12352}"/>
                </a:ext>
              </a:extLst>
            </p:cNvPr>
            <p:cNvSpPr/>
            <p:nvPr/>
          </p:nvSpPr>
          <p:spPr>
            <a:xfrm>
              <a:off x="9214165" y="1930466"/>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99" name="Oval 98">
              <a:extLst>
                <a:ext uri="{FF2B5EF4-FFF2-40B4-BE49-F238E27FC236}">
                  <a16:creationId xmlns:a16="http://schemas.microsoft.com/office/drawing/2014/main" id="{1C58DE14-9538-964C-82AE-20665667573E}"/>
                </a:ext>
              </a:extLst>
            </p:cNvPr>
            <p:cNvSpPr/>
            <p:nvPr/>
          </p:nvSpPr>
          <p:spPr>
            <a:xfrm>
              <a:off x="9214164" y="2212145"/>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00" name="Oval 99">
              <a:extLst>
                <a:ext uri="{FF2B5EF4-FFF2-40B4-BE49-F238E27FC236}">
                  <a16:creationId xmlns:a16="http://schemas.microsoft.com/office/drawing/2014/main" id="{DF397A23-ABFB-8C4F-A8A1-7FBCF421BEF6}"/>
                </a:ext>
              </a:extLst>
            </p:cNvPr>
            <p:cNvSpPr/>
            <p:nvPr/>
          </p:nvSpPr>
          <p:spPr>
            <a:xfrm>
              <a:off x="9214164" y="1656562"/>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01" name="Oval 100">
              <a:extLst>
                <a:ext uri="{FF2B5EF4-FFF2-40B4-BE49-F238E27FC236}">
                  <a16:creationId xmlns:a16="http://schemas.microsoft.com/office/drawing/2014/main" id="{536448AE-B20B-9146-BA23-E7BBCAF731A3}"/>
                </a:ext>
              </a:extLst>
            </p:cNvPr>
            <p:cNvSpPr/>
            <p:nvPr/>
          </p:nvSpPr>
          <p:spPr>
            <a:xfrm>
              <a:off x="9214164" y="2482536"/>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02" name="Oval 101">
              <a:extLst>
                <a:ext uri="{FF2B5EF4-FFF2-40B4-BE49-F238E27FC236}">
                  <a16:creationId xmlns:a16="http://schemas.microsoft.com/office/drawing/2014/main" id="{582187EA-C09D-9145-9AEC-6DAE3A91361E}"/>
                </a:ext>
              </a:extLst>
            </p:cNvPr>
            <p:cNvSpPr/>
            <p:nvPr/>
          </p:nvSpPr>
          <p:spPr>
            <a:xfrm>
              <a:off x="9578713" y="1798311"/>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03" name="Oval 102">
              <a:extLst>
                <a:ext uri="{FF2B5EF4-FFF2-40B4-BE49-F238E27FC236}">
                  <a16:creationId xmlns:a16="http://schemas.microsoft.com/office/drawing/2014/main" id="{5CEC34B2-25A4-524B-8BCA-12E00E14D11E}"/>
                </a:ext>
              </a:extLst>
            </p:cNvPr>
            <p:cNvSpPr/>
            <p:nvPr/>
          </p:nvSpPr>
          <p:spPr>
            <a:xfrm>
              <a:off x="9578711" y="2065457"/>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04" name="Oval 103">
              <a:extLst>
                <a:ext uri="{FF2B5EF4-FFF2-40B4-BE49-F238E27FC236}">
                  <a16:creationId xmlns:a16="http://schemas.microsoft.com/office/drawing/2014/main" id="{32D5A87D-2EBD-8549-81E8-DFC343948D57}"/>
                </a:ext>
              </a:extLst>
            </p:cNvPr>
            <p:cNvSpPr/>
            <p:nvPr/>
          </p:nvSpPr>
          <p:spPr>
            <a:xfrm>
              <a:off x="9578711" y="2331292"/>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cxnSp>
          <p:nvCxnSpPr>
            <p:cNvPr id="105" name="Straight Connector 104">
              <a:extLst>
                <a:ext uri="{FF2B5EF4-FFF2-40B4-BE49-F238E27FC236}">
                  <a16:creationId xmlns:a16="http://schemas.microsoft.com/office/drawing/2014/main" id="{97ED6144-A92D-704E-AAED-799AF9303A43}"/>
                </a:ext>
              </a:extLst>
            </p:cNvPr>
            <p:cNvCxnSpPr>
              <a:cxnSpLocks/>
              <a:stCxn id="95" idx="6"/>
              <a:endCxn id="100" idx="2"/>
            </p:cNvCxnSpPr>
            <p:nvPr/>
          </p:nvCxnSpPr>
          <p:spPr>
            <a:xfrm flipV="1">
              <a:off x="9000004" y="1731718"/>
              <a:ext cx="214160" cy="143219"/>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E72473AD-9730-4845-AD7E-24843FE5E2CC}"/>
                </a:ext>
              </a:extLst>
            </p:cNvPr>
            <p:cNvCxnSpPr>
              <a:cxnSpLocks/>
              <a:stCxn id="96" idx="6"/>
              <a:endCxn id="98" idx="2"/>
            </p:cNvCxnSpPr>
            <p:nvPr/>
          </p:nvCxnSpPr>
          <p:spPr>
            <a:xfrm flipV="1">
              <a:off x="9000004" y="2005622"/>
              <a:ext cx="214161" cy="13263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5029B4F6-2E77-C142-B449-CC3FF86214DC}"/>
                </a:ext>
              </a:extLst>
            </p:cNvPr>
            <p:cNvCxnSpPr>
              <a:cxnSpLocks/>
              <a:stCxn id="96" idx="6"/>
              <a:endCxn id="99" idx="2"/>
            </p:cNvCxnSpPr>
            <p:nvPr/>
          </p:nvCxnSpPr>
          <p:spPr>
            <a:xfrm>
              <a:off x="9000004" y="2138256"/>
              <a:ext cx="214160" cy="14904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CA6C77E2-686F-E04A-9AF8-20B6BCAE3E2A}"/>
                </a:ext>
              </a:extLst>
            </p:cNvPr>
            <p:cNvCxnSpPr>
              <a:cxnSpLocks/>
              <a:stCxn id="95" idx="6"/>
              <a:endCxn id="98" idx="2"/>
            </p:cNvCxnSpPr>
            <p:nvPr/>
          </p:nvCxnSpPr>
          <p:spPr>
            <a:xfrm>
              <a:off x="9000004" y="1874937"/>
              <a:ext cx="214161" cy="13068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D5436EE7-8E82-834A-B614-B35DA1869CB2}"/>
                </a:ext>
              </a:extLst>
            </p:cNvPr>
            <p:cNvCxnSpPr>
              <a:cxnSpLocks/>
              <a:stCxn id="97" idx="6"/>
              <a:endCxn id="99" idx="2"/>
            </p:cNvCxnSpPr>
            <p:nvPr/>
          </p:nvCxnSpPr>
          <p:spPr>
            <a:xfrm flipV="1">
              <a:off x="9000003" y="2287301"/>
              <a:ext cx="214161" cy="114621"/>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32F3B73C-D88F-024B-942F-EF3B19222F9A}"/>
                </a:ext>
              </a:extLst>
            </p:cNvPr>
            <p:cNvCxnSpPr>
              <a:cxnSpLocks/>
              <a:stCxn id="97" idx="6"/>
              <a:endCxn id="101" idx="2"/>
            </p:cNvCxnSpPr>
            <p:nvPr/>
          </p:nvCxnSpPr>
          <p:spPr>
            <a:xfrm>
              <a:off x="9000003" y="2401922"/>
              <a:ext cx="214161" cy="15577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9C664132-EA0B-414F-944B-D034F31BB4DF}"/>
                </a:ext>
              </a:extLst>
            </p:cNvPr>
            <p:cNvCxnSpPr>
              <a:cxnSpLocks/>
              <a:stCxn id="100" idx="6"/>
              <a:endCxn id="102" idx="2"/>
            </p:cNvCxnSpPr>
            <p:nvPr/>
          </p:nvCxnSpPr>
          <p:spPr>
            <a:xfrm>
              <a:off x="9364551" y="1731718"/>
              <a:ext cx="214162" cy="141749"/>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C4EAB3A3-DB2D-244E-84C7-99FC80392BDA}"/>
                </a:ext>
              </a:extLst>
            </p:cNvPr>
            <p:cNvCxnSpPr>
              <a:cxnSpLocks/>
              <a:stCxn id="98" idx="6"/>
              <a:endCxn id="102" idx="2"/>
            </p:cNvCxnSpPr>
            <p:nvPr/>
          </p:nvCxnSpPr>
          <p:spPr>
            <a:xfrm flipV="1">
              <a:off x="9364552" y="1873467"/>
              <a:ext cx="214161" cy="13215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B1D7A1F3-1998-DF46-8AD3-F0F4FF597C81}"/>
                </a:ext>
              </a:extLst>
            </p:cNvPr>
            <p:cNvCxnSpPr>
              <a:cxnSpLocks/>
              <a:stCxn id="98" idx="6"/>
              <a:endCxn id="103" idx="2"/>
            </p:cNvCxnSpPr>
            <p:nvPr/>
          </p:nvCxnSpPr>
          <p:spPr>
            <a:xfrm>
              <a:off x="9364552" y="2005622"/>
              <a:ext cx="214159" cy="134991"/>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5F2E89F3-B4A7-AE45-94E0-E7C9B03289DB}"/>
                </a:ext>
              </a:extLst>
            </p:cNvPr>
            <p:cNvCxnSpPr>
              <a:cxnSpLocks/>
              <a:stCxn id="99" idx="6"/>
              <a:endCxn id="103" idx="2"/>
            </p:cNvCxnSpPr>
            <p:nvPr/>
          </p:nvCxnSpPr>
          <p:spPr>
            <a:xfrm flipV="1">
              <a:off x="9364551" y="2140613"/>
              <a:ext cx="214160" cy="146688"/>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F6B09A2A-6A20-AC49-893A-CA4D43E8FA10}"/>
                </a:ext>
              </a:extLst>
            </p:cNvPr>
            <p:cNvCxnSpPr>
              <a:cxnSpLocks/>
              <a:stCxn id="99" idx="6"/>
              <a:endCxn id="104" idx="2"/>
            </p:cNvCxnSpPr>
            <p:nvPr/>
          </p:nvCxnSpPr>
          <p:spPr>
            <a:xfrm>
              <a:off x="9364551" y="2287301"/>
              <a:ext cx="214160" cy="119147"/>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447DC3C3-4538-0B4F-9385-2145320EF3C2}"/>
                </a:ext>
              </a:extLst>
            </p:cNvPr>
            <p:cNvCxnSpPr>
              <a:cxnSpLocks/>
              <a:stCxn id="101" idx="6"/>
              <a:endCxn id="104" idx="2"/>
            </p:cNvCxnSpPr>
            <p:nvPr/>
          </p:nvCxnSpPr>
          <p:spPr>
            <a:xfrm flipV="1">
              <a:off x="9364551" y="2406448"/>
              <a:ext cx="214160" cy="15124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CC665335-F429-5746-9902-4CE4691BD9C3}"/>
                </a:ext>
              </a:extLst>
            </p:cNvPr>
            <p:cNvCxnSpPr>
              <a:cxnSpLocks/>
              <a:stCxn id="96" idx="6"/>
              <a:endCxn id="100" idx="2"/>
            </p:cNvCxnSpPr>
            <p:nvPr/>
          </p:nvCxnSpPr>
          <p:spPr>
            <a:xfrm flipV="1">
              <a:off x="9000004" y="1731718"/>
              <a:ext cx="214160" cy="406538"/>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F503F368-E8A6-DA42-BF84-B99AD95DCEAF}"/>
                </a:ext>
              </a:extLst>
            </p:cNvPr>
            <p:cNvCxnSpPr>
              <a:cxnSpLocks/>
              <a:stCxn id="97" idx="6"/>
              <a:endCxn id="100" idx="2"/>
            </p:cNvCxnSpPr>
            <p:nvPr/>
          </p:nvCxnSpPr>
          <p:spPr>
            <a:xfrm flipV="1">
              <a:off x="9000003" y="1731718"/>
              <a:ext cx="214161" cy="67020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8F23C25B-5538-1F4D-8596-90EA31457102}"/>
                </a:ext>
              </a:extLst>
            </p:cNvPr>
            <p:cNvCxnSpPr>
              <a:cxnSpLocks/>
              <a:stCxn id="97" idx="6"/>
              <a:endCxn id="98" idx="2"/>
            </p:cNvCxnSpPr>
            <p:nvPr/>
          </p:nvCxnSpPr>
          <p:spPr>
            <a:xfrm flipV="1">
              <a:off x="9000003" y="2005622"/>
              <a:ext cx="214162" cy="39630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B85DE56D-BC29-2E49-BF00-7DA58B77B214}"/>
                </a:ext>
              </a:extLst>
            </p:cNvPr>
            <p:cNvCxnSpPr>
              <a:cxnSpLocks/>
              <a:stCxn id="95" idx="6"/>
              <a:endCxn id="99" idx="2"/>
            </p:cNvCxnSpPr>
            <p:nvPr/>
          </p:nvCxnSpPr>
          <p:spPr>
            <a:xfrm>
              <a:off x="9000004" y="1874937"/>
              <a:ext cx="214160" cy="41236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40156550-D330-B24A-886D-5711B58479EC}"/>
                </a:ext>
              </a:extLst>
            </p:cNvPr>
            <p:cNvCxnSpPr>
              <a:cxnSpLocks/>
              <a:stCxn id="95" idx="6"/>
              <a:endCxn id="101" idx="2"/>
            </p:cNvCxnSpPr>
            <p:nvPr/>
          </p:nvCxnSpPr>
          <p:spPr>
            <a:xfrm>
              <a:off x="9000004" y="1874937"/>
              <a:ext cx="214160" cy="68275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3C098B9A-66BF-F740-B12F-509D09BF11A9}"/>
                </a:ext>
              </a:extLst>
            </p:cNvPr>
            <p:cNvCxnSpPr>
              <a:cxnSpLocks/>
              <a:stCxn id="96" idx="6"/>
              <a:endCxn id="101" idx="2"/>
            </p:cNvCxnSpPr>
            <p:nvPr/>
          </p:nvCxnSpPr>
          <p:spPr>
            <a:xfrm>
              <a:off x="9000004" y="2138256"/>
              <a:ext cx="214160" cy="419436"/>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4DD3BCCB-CE6A-9E44-B873-5A354EEF7453}"/>
                </a:ext>
              </a:extLst>
            </p:cNvPr>
            <p:cNvCxnSpPr>
              <a:cxnSpLocks/>
              <a:stCxn id="99" idx="6"/>
              <a:endCxn id="102" idx="2"/>
            </p:cNvCxnSpPr>
            <p:nvPr/>
          </p:nvCxnSpPr>
          <p:spPr>
            <a:xfrm flipV="1">
              <a:off x="9364551" y="1873467"/>
              <a:ext cx="214162" cy="41383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FF6E25E1-7651-1940-92E6-CC187E21F847}"/>
                </a:ext>
              </a:extLst>
            </p:cNvPr>
            <p:cNvCxnSpPr>
              <a:cxnSpLocks/>
              <a:stCxn id="101" idx="6"/>
              <a:endCxn id="102" idx="2"/>
            </p:cNvCxnSpPr>
            <p:nvPr/>
          </p:nvCxnSpPr>
          <p:spPr>
            <a:xfrm flipV="1">
              <a:off x="9364551" y="1873467"/>
              <a:ext cx="214162" cy="68422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3F214BCE-D642-6949-A729-F0FA56A348CF}"/>
                </a:ext>
              </a:extLst>
            </p:cNvPr>
            <p:cNvCxnSpPr>
              <a:cxnSpLocks/>
              <a:stCxn id="100" idx="6"/>
              <a:endCxn id="103" idx="2"/>
            </p:cNvCxnSpPr>
            <p:nvPr/>
          </p:nvCxnSpPr>
          <p:spPr>
            <a:xfrm>
              <a:off x="9364551" y="1731718"/>
              <a:ext cx="214160" cy="40889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7C2074D3-64D9-5A4B-BEE6-3D918252495F}"/>
                </a:ext>
              </a:extLst>
            </p:cNvPr>
            <p:cNvCxnSpPr>
              <a:cxnSpLocks/>
              <a:stCxn id="101" idx="6"/>
              <a:endCxn id="103" idx="2"/>
            </p:cNvCxnSpPr>
            <p:nvPr/>
          </p:nvCxnSpPr>
          <p:spPr>
            <a:xfrm flipV="1">
              <a:off x="9364551" y="2140613"/>
              <a:ext cx="214160" cy="417079"/>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87F4F132-0464-B94D-96C0-F2C270C52616}"/>
                </a:ext>
              </a:extLst>
            </p:cNvPr>
            <p:cNvCxnSpPr>
              <a:cxnSpLocks/>
              <a:stCxn id="98" idx="6"/>
              <a:endCxn id="104" idx="2"/>
            </p:cNvCxnSpPr>
            <p:nvPr/>
          </p:nvCxnSpPr>
          <p:spPr>
            <a:xfrm>
              <a:off x="9364552" y="2005622"/>
              <a:ext cx="214159" cy="400826"/>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75523BFD-DA54-4D46-B90A-2705DBB49DD8}"/>
                </a:ext>
              </a:extLst>
            </p:cNvPr>
            <p:cNvCxnSpPr>
              <a:cxnSpLocks/>
              <a:stCxn id="100" idx="6"/>
              <a:endCxn id="104" idx="2"/>
            </p:cNvCxnSpPr>
            <p:nvPr/>
          </p:nvCxnSpPr>
          <p:spPr>
            <a:xfrm>
              <a:off x="9364551" y="1731718"/>
              <a:ext cx="214160" cy="67473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96589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A57D2A-C823-404F-B0BA-E228F383B1DD}"/>
              </a:ext>
            </a:extLst>
          </p:cNvPr>
          <p:cNvSpPr>
            <a:spLocks noGrp="1"/>
          </p:cNvSpPr>
          <p:nvPr>
            <p:ph type="sldNum" sz="quarter" idx="12"/>
          </p:nvPr>
        </p:nvSpPr>
        <p:spPr>
          <a:xfrm>
            <a:off x="9161042" y="6483588"/>
            <a:ext cx="2743200" cy="365125"/>
          </a:xfrm>
        </p:spPr>
        <p:txBody>
          <a:bodyPr/>
          <a:lstStyle/>
          <a:p>
            <a:fld id="{F6CE2AD5-A7E3-4F48-855E-5E0BE41D1A1A}" type="slidenum">
              <a:rPr lang="en-US" smtClean="0">
                <a:latin typeface="Segoe UI Light" panose="020B0502040204020203" pitchFamily="34" charset="0"/>
                <a:cs typeface="Segoe UI Light" panose="020B0502040204020203" pitchFamily="34" charset="0"/>
              </a:rPr>
              <a:t>4</a:t>
            </a:fld>
            <a:endParaRPr lang="en-US">
              <a:latin typeface="Segoe UI Light" panose="020B0502040204020203" pitchFamily="34" charset="0"/>
              <a:cs typeface="Segoe UI Light" panose="020B0502040204020203" pitchFamily="34" charset="0"/>
            </a:endParaRPr>
          </a:p>
        </p:txBody>
      </p:sp>
      <p:cxnSp>
        <p:nvCxnSpPr>
          <p:cNvPr id="10" name="Straight Connector 9">
            <a:extLst>
              <a:ext uri="{FF2B5EF4-FFF2-40B4-BE49-F238E27FC236}">
                <a16:creationId xmlns:a16="http://schemas.microsoft.com/office/drawing/2014/main" id="{4D840014-FBFB-8A48-8B4E-97941DB05DCC}"/>
              </a:ext>
            </a:extLst>
          </p:cNvPr>
          <p:cNvCxnSpPr>
            <a:cxnSpLocks/>
          </p:cNvCxnSpPr>
          <p:nvPr/>
        </p:nvCxnSpPr>
        <p:spPr>
          <a:xfrm flipH="1">
            <a:off x="5127818" y="3018136"/>
            <a:ext cx="968182" cy="53099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2EDCAB3-A794-1D47-9D34-C74596F90E64}"/>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71000"/>
                    </a14:imgEffect>
                  </a14:imgLayer>
                </a14:imgProps>
              </a:ext>
            </a:extLst>
          </a:blip>
          <a:stretch>
            <a:fillRect/>
          </a:stretch>
        </p:blipFill>
        <p:spPr>
          <a:xfrm>
            <a:off x="-2422170" y="-2104427"/>
            <a:ext cx="95143" cy="77274"/>
          </a:xfrm>
          <a:prstGeom prst="rect">
            <a:avLst/>
          </a:prstGeom>
        </p:spPr>
      </p:pic>
      <p:sp>
        <p:nvSpPr>
          <p:cNvPr id="17" name="Rectangle 16">
            <a:extLst>
              <a:ext uri="{FF2B5EF4-FFF2-40B4-BE49-F238E27FC236}">
                <a16:creationId xmlns:a16="http://schemas.microsoft.com/office/drawing/2014/main" id="{473F814B-D624-0C4F-B270-8669E40CFF5B}"/>
              </a:ext>
            </a:extLst>
          </p:cNvPr>
          <p:cNvSpPr/>
          <p:nvPr/>
        </p:nvSpPr>
        <p:spPr>
          <a:xfrm>
            <a:off x="7794766" y="2481785"/>
            <a:ext cx="4177362" cy="1932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Segoe UI Light" panose="020B0502040204020203" pitchFamily="34" charset="0"/>
              <a:cs typeface="Segoe UI Light" panose="020B0502040204020203" pitchFamily="34" charset="0"/>
            </a:endParaRPr>
          </a:p>
        </p:txBody>
      </p:sp>
      <p:cxnSp>
        <p:nvCxnSpPr>
          <p:cNvPr id="18" name="Straight Arrow Connector 17">
            <a:extLst>
              <a:ext uri="{FF2B5EF4-FFF2-40B4-BE49-F238E27FC236}">
                <a16:creationId xmlns:a16="http://schemas.microsoft.com/office/drawing/2014/main" id="{81AE5886-086D-414A-A951-B4937EC395DA}"/>
              </a:ext>
            </a:extLst>
          </p:cNvPr>
          <p:cNvCxnSpPr>
            <a:cxnSpLocks/>
          </p:cNvCxnSpPr>
          <p:nvPr/>
        </p:nvCxnSpPr>
        <p:spPr>
          <a:xfrm flipV="1">
            <a:off x="6423960" y="2490954"/>
            <a:ext cx="1377531" cy="283217"/>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62C60E46-40B0-094B-9B03-265C0B773FCA}"/>
              </a:ext>
            </a:extLst>
          </p:cNvPr>
          <p:cNvCxnSpPr>
            <a:cxnSpLocks/>
          </p:cNvCxnSpPr>
          <p:nvPr/>
        </p:nvCxnSpPr>
        <p:spPr>
          <a:xfrm>
            <a:off x="6463099" y="3368280"/>
            <a:ext cx="1331669" cy="1046085"/>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5A292FAD-DA2D-604D-8D8B-44CB8F711646}"/>
              </a:ext>
            </a:extLst>
          </p:cNvPr>
          <p:cNvSpPr/>
          <p:nvPr/>
        </p:nvSpPr>
        <p:spPr>
          <a:xfrm>
            <a:off x="9193145" y="3371214"/>
            <a:ext cx="621778" cy="5426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Light" panose="020B0502040204020203" pitchFamily="34" charset="0"/>
                <a:cs typeface="Segoe UI Light" panose="020B0502040204020203" pitchFamily="34" charset="0"/>
              </a:rPr>
              <a:t>CPU</a:t>
            </a:r>
          </a:p>
        </p:txBody>
      </p:sp>
      <p:sp>
        <p:nvSpPr>
          <p:cNvPr id="23" name="Rectangle 22">
            <a:extLst>
              <a:ext uri="{FF2B5EF4-FFF2-40B4-BE49-F238E27FC236}">
                <a16:creationId xmlns:a16="http://schemas.microsoft.com/office/drawing/2014/main" id="{60E20C9A-CF0E-2D4B-8B0A-CD5FDEA484A8}"/>
              </a:ext>
            </a:extLst>
          </p:cNvPr>
          <p:cNvSpPr/>
          <p:nvPr/>
        </p:nvSpPr>
        <p:spPr>
          <a:xfrm>
            <a:off x="11220263" y="3368280"/>
            <a:ext cx="683979" cy="542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Light" panose="020B0502040204020203" pitchFamily="34" charset="0"/>
                <a:cs typeface="Segoe UI Light" panose="020B0502040204020203" pitchFamily="34" charset="0"/>
              </a:rPr>
              <a:t>GPU</a:t>
            </a:r>
          </a:p>
        </p:txBody>
      </p:sp>
      <p:sp>
        <p:nvSpPr>
          <p:cNvPr id="24" name="Rectangle 23">
            <a:extLst>
              <a:ext uri="{FF2B5EF4-FFF2-40B4-BE49-F238E27FC236}">
                <a16:creationId xmlns:a16="http://schemas.microsoft.com/office/drawing/2014/main" id="{2187CA6B-9763-3F47-B6FD-17A50F3BEA2B}"/>
              </a:ext>
            </a:extLst>
          </p:cNvPr>
          <p:cNvSpPr/>
          <p:nvPr/>
        </p:nvSpPr>
        <p:spPr>
          <a:xfrm>
            <a:off x="9924285" y="3371214"/>
            <a:ext cx="1163011" cy="5426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Light" panose="020B0502040204020203" pitchFamily="34" charset="0"/>
                <a:cs typeface="Segoe UI Light" panose="020B0502040204020203" pitchFamily="34" charset="0"/>
              </a:rPr>
              <a:t>Memory</a:t>
            </a:r>
          </a:p>
        </p:txBody>
      </p:sp>
      <p:sp>
        <p:nvSpPr>
          <p:cNvPr id="25" name="Rectangle 24">
            <a:extLst>
              <a:ext uri="{FF2B5EF4-FFF2-40B4-BE49-F238E27FC236}">
                <a16:creationId xmlns:a16="http://schemas.microsoft.com/office/drawing/2014/main" id="{EC3005E1-4C50-0A46-B7EA-62DD8897488A}"/>
              </a:ext>
            </a:extLst>
          </p:cNvPr>
          <p:cNvSpPr/>
          <p:nvPr/>
        </p:nvSpPr>
        <p:spPr>
          <a:xfrm>
            <a:off x="7788645" y="3199714"/>
            <a:ext cx="1295137" cy="9085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Light" panose="020B0502040204020203" pitchFamily="34" charset="0"/>
                <a:cs typeface="Segoe UI Light" panose="020B0502040204020203" pitchFamily="34" charset="0"/>
              </a:rPr>
              <a:t>Network Interface Card</a:t>
            </a:r>
          </a:p>
        </p:txBody>
      </p:sp>
      <p:sp>
        <p:nvSpPr>
          <p:cNvPr id="28" name="Rectangle 27">
            <a:extLst>
              <a:ext uri="{FF2B5EF4-FFF2-40B4-BE49-F238E27FC236}">
                <a16:creationId xmlns:a16="http://schemas.microsoft.com/office/drawing/2014/main" id="{7049CE40-3EC7-744B-831D-25767092245C}"/>
              </a:ext>
            </a:extLst>
          </p:cNvPr>
          <p:cNvSpPr/>
          <p:nvPr/>
        </p:nvSpPr>
        <p:spPr>
          <a:xfrm>
            <a:off x="8090497" y="2587930"/>
            <a:ext cx="3719150" cy="31678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Segoe UI Light" panose="020B0502040204020203" pitchFamily="34" charset="0"/>
                <a:cs typeface="Segoe UI Light" panose="020B0502040204020203" pitchFamily="34" charset="0"/>
              </a:rPr>
              <a:t>PCIe Bus</a:t>
            </a:r>
          </a:p>
        </p:txBody>
      </p:sp>
      <p:cxnSp>
        <p:nvCxnSpPr>
          <p:cNvPr id="29" name="Straight Arrow Connector 28">
            <a:extLst>
              <a:ext uri="{FF2B5EF4-FFF2-40B4-BE49-F238E27FC236}">
                <a16:creationId xmlns:a16="http://schemas.microsoft.com/office/drawing/2014/main" id="{29BECDA0-C0FC-444C-9AD9-28F01655B3D9}"/>
              </a:ext>
            </a:extLst>
          </p:cNvPr>
          <p:cNvCxnSpPr>
            <a:cxnSpLocks/>
            <a:endCxn id="25" idx="0"/>
          </p:cNvCxnSpPr>
          <p:nvPr/>
        </p:nvCxnSpPr>
        <p:spPr>
          <a:xfrm flipH="1">
            <a:off x="8436214" y="2904714"/>
            <a:ext cx="79752" cy="29500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3E00403-0EF0-F94D-8534-1239BD6E72EC}"/>
              </a:ext>
            </a:extLst>
          </p:cNvPr>
          <p:cNvCxnSpPr>
            <a:cxnSpLocks/>
            <a:endCxn id="22" idx="0"/>
          </p:cNvCxnSpPr>
          <p:nvPr/>
        </p:nvCxnSpPr>
        <p:spPr>
          <a:xfrm>
            <a:off x="9503117" y="2932267"/>
            <a:ext cx="917" cy="43894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D65D346-FDB1-4744-B5D1-9DE1519BF75F}"/>
              </a:ext>
            </a:extLst>
          </p:cNvPr>
          <p:cNvCxnSpPr>
            <a:cxnSpLocks/>
            <a:endCxn id="24" idx="0"/>
          </p:cNvCxnSpPr>
          <p:nvPr/>
        </p:nvCxnSpPr>
        <p:spPr>
          <a:xfrm flipH="1">
            <a:off x="10505789" y="2904714"/>
            <a:ext cx="6240" cy="46650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B32CAA8-2442-9646-A2A2-A7C7A5F91CD9}"/>
              </a:ext>
            </a:extLst>
          </p:cNvPr>
          <p:cNvCxnSpPr>
            <a:cxnSpLocks/>
            <a:endCxn id="23" idx="0"/>
          </p:cNvCxnSpPr>
          <p:nvPr/>
        </p:nvCxnSpPr>
        <p:spPr>
          <a:xfrm flipH="1">
            <a:off x="11562251" y="2901780"/>
            <a:ext cx="6240" cy="46650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Freeform 32">
            <a:extLst>
              <a:ext uri="{FF2B5EF4-FFF2-40B4-BE49-F238E27FC236}">
                <a16:creationId xmlns:a16="http://schemas.microsoft.com/office/drawing/2014/main" id="{9F7DA597-8E22-6947-B4DB-7A01B1581746}"/>
              </a:ext>
            </a:extLst>
          </p:cNvPr>
          <p:cNvSpPr/>
          <p:nvPr/>
        </p:nvSpPr>
        <p:spPr>
          <a:xfrm>
            <a:off x="7392184" y="2825443"/>
            <a:ext cx="3970877" cy="684345"/>
          </a:xfrm>
          <a:custGeom>
            <a:avLst/>
            <a:gdLst>
              <a:gd name="connsiteX0" fmla="*/ 0 w 3776736"/>
              <a:gd name="connsiteY0" fmla="*/ 659678 h 741560"/>
              <a:gd name="connsiteX1" fmla="*/ 237744 w 3776736"/>
              <a:gd name="connsiteY1" fmla="*/ 668822 h 741560"/>
              <a:gd name="connsiteX2" fmla="*/ 530352 w 3776736"/>
              <a:gd name="connsiteY2" fmla="*/ 650534 h 741560"/>
              <a:gd name="connsiteX3" fmla="*/ 731520 w 3776736"/>
              <a:gd name="connsiteY3" fmla="*/ 549950 h 741560"/>
              <a:gd name="connsiteX4" fmla="*/ 804672 w 3776736"/>
              <a:gd name="connsiteY4" fmla="*/ 394502 h 741560"/>
              <a:gd name="connsiteX5" fmla="*/ 804672 w 3776736"/>
              <a:gd name="connsiteY5" fmla="*/ 184190 h 741560"/>
              <a:gd name="connsiteX6" fmla="*/ 868680 w 3776736"/>
              <a:gd name="connsiteY6" fmla="*/ 10454 h 741560"/>
              <a:gd name="connsiteX7" fmla="*/ 1005840 w 3776736"/>
              <a:gd name="connsiteY7" fmla="*/ 19598 h 741560"/>
              <a:gd name="connsiteX8" fmla="*/ 1152144 w 3776736"/>
              <a:gd name="connsiteY8" fmla="*/ 19598 h 741560"/>
              <a:gd name="connsiteX9" fmla="*/ 1481328 w 3776736"/>
              <a:gd name="connsiteY9" fmla="*/ 10454 h 741560"/>
              <a:gd name="connsiteX10" fmla="*/ 1709928 w 3776736"/>
              <a:gd name="connsiteY10" fmla="*/ 28742 h 741560"/>
              <a:gd name="connsiteX11" fmla="*/ 1792224 w 3776736"/>
              <a:gd name="connsiteY11" fmla="*/ 156758 h 741560"/>
              <a:gd name="connsiteX12" fmla="*/ 1801368 w 3776736"/>
              <a:gd name="connsiteY12" fmla="*/ 495086 h 741560"/>
              <a:gd name="connsiteX13" fmla="*/ 1810512 w 3776736"/>
              <a:gd name="connsiteY13" fmla="*/ 677966 h 741560"/>
              <a:gd name="connsiteX14" fmla="*/ 1892808 w 3776736"/>
              <a:gd name="connsiteY14" fmla="*/ 732830 h 741560"/>
              <a:gd name="connsiteX15" fmla="*/ 2020824 w 3776736"/>
              <a:gd name="connsiteY15" fmla="*/ 714542 h 741560"/>
              <a:gd name="connsiteX16" fmla="*/ 2048256 w 3776736"/>
              <a:gd name="connsiteY16" fmla="*/ 595670 h 741560"/>
              <a:gd name="connsiteX17" fmla="*/ 2048256 w 3776736"/>
              <a:gd name="connsiteY17" fmla="*/ 275630 h 741560"/>
              <a:gd name="connsiteX18" fmla="*/ 2075688 w 3776736"/>
              <a:gd name="connsiteY18" fmla="*/ 74462 h 741560"/>
              <a:gd name="connsiteX19" fmla="*/ 2139696 w 3776736"/>
              <a:gd name="connsiteY19" fmla="*/ 19598 h 741560"/>
              <a:gd name="connsiteX20" fmla="*/ 2395728 w 3776736"/>
              <a:gd name="connsiteY20" fmla="*/ 19598 h 741560"/>
              <a:gd name="connsiteX21" fmla="*/ 2606040 w 3776736"/>
              <a:gd name="connsiteY21" fmla="*/ 19598 h 741560"/>
              <a:gd name="connsiteX22" fmla="*/ 2798064 w 3776736"/>
              <a:gd name="connsiteY22" fmla="*/ 37886 h 741560"/>
              <a:gd name="connsiteX23" fmla="*/ 2834640 w 3776736"/>
              <a:gd name="connsiteY23" fmla="*/ 147614 h 741560"/>
              <a:gd name="connsiteX24" fmla="*/ 2852928 w 3776736"/>
              <a:gd name="connsiteY24" fmla="*/ 403646 h 741560"/>
              <a:gd name="connsiteX25" fmla="*/ 2852928 w 3776736"/>
              <a:gd name="connsiteY25" fmla="*/ 650534 h 741560"/>
              <a:gd name="connsiteX26" fmla="*/ 2916936 w 3776736"/>
              <a:gd name="connsiteY26" fmla="*/ 732830 h 741560"/>
              <a:gd name="connsiteX27" fmla="*/ 3017520 w 3776736"/>
              <a:gd name="connsiteY27" fmla="*/ 723686 h 741560"/>
              <a:gd name="connsiteX28" fmla="*/ 3044952 w 3776736"/>
              <a:gd name="connsiteY28" fmla="*/ 595670 h 741560"/>
              <a:gd name="connsiteX29" fmla="*/ 3054096 w 3776736"/>
              <a:gd name="connsiteY29" fmla="*/ 229910 h 741560"/>
              <a:gd name="connsiteX30" fmla="*/ 3054096 w 3776736"/>
              <a:gd name="connsiteY30" fmla="*/ 56174 h 741560"/>
              <a:gd name="connsiteX31" fmla="*/ 3163824 w 3776736"/>
              <a:gd name="connsiteY31" fmla="*/ 10454 h 741560"/>
              <a:gd name="connsiteX32" fmla="*/ 3538728 w 3776736"/>
              <a:gd name="connsiteY32" fmla="*/ 28742 h 741560"/>
              <a:gd name="connsiteX33" fmla="*/ 3712464 w 3776736"/>
              <a:gd name="connsiteY33" fmla="*/ 19598 h 741560"/>
              <a:gd name="connsiteX34" fmla="*/ 3758184 w 3776736"/>
              <a:gd name="connsiteY34" fmla="*/ 129326 h 741560"/>
              <a:gd name="connsiteX35" fmla="*/ 3776472 w 3776736"/>
              <a:gd name="connsiteY35" fmla="*/ 403646 h 741560"/>
              <a:gd name="connsiteX36" fmla="*/ 3767328 w 3776736"/>
              <a:gd name="connsiteY36" fmla="*/ 623102 h 74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76736" h="741560">
                <a:moveTo>
                  <a:pt x="0" y="659678"/>
                </a:moveTo>
                <a:cubicBezTo>
                  <a:pt x="74676" y="665012"/>
                  <a:pt x="149352" y="670346"/>
                  <a:pt x="237744" y="668822"/>
                </a:cubicBezTo>
                <a:cubicBezTo>
                  <a:pt x="326136" y="667298"/>
                  <a:pt x="448056" y="670346"/>
                  <a:pt x="530352" y="650534"/>
                </a:cubicBezTo>
                <a:cubicBezTo>
                  <a:pt x="612648" y="630722"/>
                  <a:pt x="685800" y="592622"/>
                  <a:pt x="731520" y="549950"/>
                </a:cubicBezTo>
                <a:cubicBezTo>
                  <a:pt x="777240" y="507278"/>
                  <a:pt x="792480" y="455462"/>
                  <a:pt x="804672" y="394502"/>
                </a:cubicBezTo>
                <a:cubicBezTo>
                  <a:pt x="816864" y="333542"/>
                  <a:pt x="794004" y="248198"/>
                  <a:pt x="804672" y="184190"/>
                </a:cubicBezTo>
                <a:cubicBezTo>
                  <a:pt x="815340" y="120182"/>
                  <a:pt x="835152" y="37886"/>
                  <a:pt x="868680" y="10454"/>
                </a:cubicBezTo>
                <a:cubicBezTo>
                  <a:pt x="902208" y="-16978"/>
                  <a:pt x="958596" y="18074"/>
                  <a:pt x="1005840" y="19598"/>
                </a:cubicBezTo>
                <a:cubicBezTo>
                  <a:pt x="1053084" y="21122"/>
                  <a:pt x="1152144" y="19598"/>
                  <a:pt x="1152144" y="19598"/>
                </a:cubicBezTo>
                <a:cubicBezTo>
                  <a:pt x="1231392" y="18074"/>
                  <a:pt x="1388364" y="8930"/>
                  <a:pt x="1481328" y="10454"/>
                </a:cubicBezTo>
                <a:cubicBezTo>
                  <a:pt x="1574292" y="11978"/>
                  <a:pt x="1658112" y="4358"/>
                  <a:pt x="1709928" y="28742"/>
                </a:cubicBezTo>
                <a:cubicBezTo>
                  <a:pt x="1761744" y="53126"/>
                  <a:pt x="1776984" y="79034"/>
                  <a:pt x="1792224" y="156758"/>
                </a:cubicBezTo>
                <a:cubicBezTo>
                  <a:pt x="1807464" y="234482"/>
                  <a:pt x="1798320" y="408218"/>
                  <a:pt x="1801368" y="495086"/>
                </a:cubicBezTo>
                <a:cubicBezTo>
                  <a:pt x="1804416" y="581954"/>
                  <a:pt x="1795272" y="638342"/>
                  <a:pt x="1810512" y="677966"/>
                </a:cubicBezTo>
                <a:cubicBezTo>
                  <a:pt x="1825752" y="717590"/>
                  <a:pt x="1857756" y="726734"/>
                  <a:pt x="1892808" y="732830"/>
                </a:cubicBezTo>
                <a:cubicBezTo>
                  <a:pt x="1927860" y="738926"/>
                  <a:pt x="1994916" y="737402"/>
                  <a:pt x="2020824" y="714542"/>
                </a:cubicBezTo>
                <a:cubicBezTo>
                  <a:pt x="2046732" y="691682"/>
                  <a:pt x="2043684" y="668822"/>
                  <a:pt x="2048256" y="595670"/>
                </a:cubicBezTo>
                <a:cubicBezTo>
                  <a:pt x="2052828" y="522518"/>
                  <a:pt x="2043684" y="362498"/>
                  <a:pt x="2048256" y="275630"/>
                </a:cubicBezTo>
                <a:cubicBezTo>
                  <a:pt x="2052828" y="188762"/>
                  <a:pt x="2060448" y="117134"/>
                  <a:pt x="2075688" y="74462"/>
                </a:cubicBezTo>
                <a:cubicBezTo>
                  <a:pt x="2090928" y="31790"/>
                  <a:pt x="2086356" y="28742"/>
                  <a:pt x="2139696" y="19598"/>
                </a:cubicBezTo>
                <a:cubicBezTo>
                  <a:pt x="2193036" y="10454"/>
                  <a:pt x="2395728" y="19598"/>
                  <a:pt x="2395728" y="19598"/>
                </a:cubicBezTo>
                <a:cubicBezTo>
                  <a:pt x="2473452" y="19598"/>
                  <a:pt x="2538984" y="16550"/>
                  <a:pt x="2606040" y="19598"/>
                </a:cubicBezTo>
                <a:cubicBezTo>
                  <a:pt x="2673096" y="22646"/>
                  <a:pt x="2759964" y="16550"/>
                  <a:pt x="2798064" y="37886"/>
                </a:cubicBezTo>
                <a:cubicBezTo>
                  <a:pt x="2836164" y="59222"/>
                  <a:pt x="2825496" y="86654"/>
                  <a:pt x="2834640" y="147614"/>
                </a:cubicBezTo>
                <a:cubicBezTo>
                  <a:pt x="2843784" y="208574"/>
                  <a:pt x="2849880" y="319826"/>
                  <a:pt x="2852928" y="403646"/>
                </a:cubicBezTo>
                <a:cubicBezTo>
                  <a:pt x="2855976" y="487466"/>
                  <a:pt x="2842260" y="595670"/>
                  <a:pt x="2852928" y="650534"/>
                </a:cubicBezTo>
                <a:cubicBezTo>
                  <a:pt x="2863596" y="705398"/>
                  <a:pt x="2889504" y="720638"/>
                  <a:pt x="2916936" y="732830"/>
                </a:cubicBezTo>
                <a:cubicBezTo>
                  <a:pt x="2944368" y="745022"/>
                  <a:pt x="2996184" y="746546"/>
                  <a:pt x="3017520" y="723686"/>
                </a:cubicBezTo>
                <a:cubicBezTo>
                  <a:pt x="3038856" y="700826"/>
                  <a:pt x="3038856" y="677966"/>
                  <a:pt x="3044952" y="595670"/>
                </a:cubicBezTo>
                <a:cubicBezTo>
                  <a:pt x="3051048" y="513374"/>
                  <a:pt x="3052572" y="319826"/>
                  <a:pt x="3054096" y="229910"/>
                </a:cubicBezTo>
                <a:cubicBezTo>
                  <a:pt x="3055620" y="139994"/>
                  <a:pt x="3035808" y="92750"/>
                  <a:pt x="3054096" y="56174"/>
                </a:cubicBezTo>
                <a:cubicBezTo>
                  <a:pt x="3072384" y="19598"/>
                  <a:pt x="3083052" y="15026"/>
                  <a:pt x="3163824" y="10454"/>
                </a:cubicBezTo>
                <a:cubicBezTo>
                  <a:pt x="3244596" y="5882"/>
                  <a:pt x="3447288" y="27218"/>
                  <a:pt x="3538728" y="28742"/>
                </a:cubicBezTo>
                <a:cubicBezTo>
                  <a:pt x="3630168" y="30266"/>
                  <a:pt x="3675888" y="2834"/>
                  <a:pt x="3712464" y="19598"/>
                </a:cubicBezTo>
                <a:cubicBezTo>
                  <a:pt x="3749040" y="36362"/>
                  <a:pt x="3747516" y="65318"/>
                  <a:pt x="3758184" y="129326"/>
                </a:cubicBezTo>
                <a:cubicBezTo>
                  <a:pt x="3768852" y="193334"/>
                  <a:pt x="3774948" y="321350"/>
                  <a:pt x="3776472" y="403646"/>
                </a:cubicBezTo>
                <a:cubicBezTo>
                  <a:pt x="3777996" y="485942"/>
                  <a:pt x="3772662" y="554522"/>
                  <a:pt x="3767328" y="623102"/>
                </a:cubicBezTo>
              </a:path>
            </a:pathLst>
          </a:custGeom>
          <a:noFill/>
          <a:ln w="38100">
            <a:solidFill>
              <a:srgbClr val="C00000"/>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nvGrpSpPr>
          <p:cNvPr id="37" name="Group 36">
            <a:extLst>
              <a:ext uri="{FF2B5EF4-FFF2-40B4-BE49-F238E27FC236}">
                <a16:creationId xmlns:a16="http://schemas.microsoft.com/office/drawing/2014/main" id="{3368EC84-16FD-014F-B953-EA2BAFD14789}"/>
              </a:ext>
            </a:extLst>
          </p:cNvPr>
          <p:cNvGrpSpPr/>
          <p:nvPr/>
        </p:nvGrpSpPr>
        <p:grpSpPr>
          <a:xfrm>
            <a:off x="5895473" y="1929496"/>
            <a:ext cx="732011" cy="760909"/>
            <a:chOff x="8849616" y="1656562"/>
            <a:chExt cx="879484" cy="976286"/>
          </a:xfrm>
          <a:solidFill>
            <a:schemeClr val="accent6">
              <a:lumMod val="60000"/>
              <a:lumOff val="40000"/>
            </a:schemeClr>
          </a:solidFill>
        </p:grpSpPr>
        <p:sp>
          <p:nvSpPr>
            <p:cNvPr id="38" name="Oval 37">
              <a:extLst>
                <a:ext uri="{FF2B5EF4-FFF2-40B4-BE49-F238E27FC236}">
                  <a16:creationId xmlns:a16="http://schemas.microsoft.com/office/drawing/2014/main" id="{AA33FF41-92BC-4849-912B-83344DF0EA5D}"/>
                </a:ext>
              </a:extLst>
            </p:cNvPr>
            <p:cNvSpPr/>
            <p:nvPr/>
          </p:nvSpPr>
          <p:spPr>
            <a:xfrm>
              <a:off x="8849617" y="1799781"/>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39" name="Oval 38">
              <a:extLst>
                <a:ext uri="{FF2B5EF4-FFF2-40B4-BE49-F238E27FC236}">
                  <a16:creationId xmlns:a16="http://schemas.microsoft.com/office/drawing/2014/main" id="{4B4FC263-F8E6-BC42-871E-849099E596E5}"/>
                </a:ext>
              </a:extLst>
            </p:cNvPr>
            <p:cNvSpPr/>
            <p:nvPr/>
          </p:nvSpPr>
          <p:spPr>
            <a:xfrm>
              <a:off x="8849617" y="2063100"/>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0" name="Oval 39">
              <a:extLst>
                <a:ext uri="{FF2B5EF4-FFF2-40B4-BE49-F238E27FC236}">
                  <a16:creationId xmlns:a16="http://schemas.microsoft.com/office/drawing/2014/main" id="{18A0EE37-7B7C-C44C-8D6A-24882B052E51}"/>
                </a:ext>
              </a:extLst>
            </p:cNvPr>
            <p:cNvSpPr/>
            <p:nvPr/>
          </p:nvSpPr>
          <p:spPr>
            <a:xfrm>
              <a:off x="8849616" y="2326766"/>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1" name="Oval 40">
              <a:extLst>
                <a:ext uri="{FF2B5EF4-FFF2-40B4-BE49-F238E27FC236}">
                  <a16:creationId xmlns:a16="http://schemas.microsoft.com/office/drawing/2014/main" id="{D7B3D6AB-6351-5546-A4AB-319CF8C02F29}"/>
                </a:ext>
              </a:extLst>
            </p:cNvPr>
            <p:cNvSpPr/>
            <p:nvPr/>
          </p:nvSpPr>
          <p:spPr>
            <a:xfrm>
              <a:off x="9214165" y="1930466"/>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2" name="Oval 41">
              <a:extLst>
                <a:ext uri="{FF2B5EF4-FFF2-40B4-BE49-F238E27FC236}">
                  <a16:creationId xmlns:a16="http://schemas.microsoft.com/office/drawing/2014/main" id="{D1DB0E4A-E6F8-EE4F-AC8A-E0F3E70F14D7}"/>
                </a:ext>
              </a:extLst>
            </p:cNvPr>
            <p:cNvSpPr/>
            <p:nvPr/>
          </p:nvSpPr>
          <p:spPr>
            <a:xfrm>
              <a:off x="9214164" y="2212145"/>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3" name="Oval 42">
              <a:extLst>
                <a:ext uri="{FF2B5EF4-FFF2-40B4-BE49-F238E27FC236}">
                  <a16:creationId xmlns:a16="http://schemas.microsoft.com/office/drawing/2014/main" id="{6979E3CF-ADA9-B54B-84A0-245440329CFE}"/>
                </a:ext>
              </a:extLst>
            </p:cNvPr>
            <p:cNvSpPr/>
            <p:nvPr/>
          </p:nvSpPr>
          <p:spPr>
            <a:xfrm>
              <a:off x="9214164" y="1656562"/>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4" name="Oval 43">
              <a:extLst>
                <a:ext uri="{FF2B5EF4-FFF2-40B4-BE49-F238E27FC236}">
                  <a16:creationId xmlns:a16="http://schemas.microsoft.com/office/drawing/2014/main" id="{C364C6B3-1A6E-1F45-B287-DD5ECC314C43}"/>
                </a:ext>
              </a:extLst>
            </p:cNvPr>
            <p:cNvSpPr/>
            <p:nvPr/>
          </p:nvSpPr>
          <p:spPr>
            <a:xfrm>
              <a:off x="9214164" y="2482536"/>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5" name="Oval 44">
              <a:extLst>
                <a:ext uri="{FF2B5EF4-FFF2-40B4-BE49-F238E27FC236}">
                  <a16:creationId xmlns:a16="http://schemas.microsoft.com/office/drawing/2014/main" id="{D2C36188-9A22-9C42-9002-C73087FD3179}"/>
                </a:ext>
              </a:extLst>
            </p:cNvPr>
            <p:cNvSpPr/>
            <p:nvPr/>
          </p:nvSpPr>
          <p:spPr>
            <a:xfrm>
              <a:off x="9578713" y="1798311"/>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6" name="Oval 45">
              <a:extLst>
                <a:ext uri="{FF2B5EF4-FFF2-40B4-BE49-F238E27FC236}">
                  <a16:creationId xmlns:a16="http://schemas.microsoft.com/office/drawing/2014/main" id="{E1680608-B180-B441-B1BD-45365D21CE39}"/>
                </a:ext>
              </a:extLst>
            </p:cNvPr>
            <p:cNvSpPr/>
            <p:nvPr/>
          </p:nvSpPr>
          <p:spPr>
            <a:xfrm>
              <a:off x="9578711" y="2065457"/>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7" name="Oval 46">
              <a:extLst>
                <a:ext uri="{FF2B5EF4-FFF2-40B4-BE49-F238E27FC236}">
                  <a16:creationId xmlns:a16="http://schemas.microsoft.com/office/drawing/2014/main" id="{31878D7F-A75C-E04B-B03A-10570EF594D3}"/>
                </a:ext>
              </a:extLst>
            </p:cNvPr>
            <p:cNvSpPr/>
            <p:nvPr/>
          </p:nvSpPr>
          <p:spPr>
            <a:xfrm>
              <a:off x="9578711" y="2331292"/>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cxnSp>
          <p:nvCxnSpPr>
            <p:cNvPr id="48" name="Straight Connector 47">
              <a:extLst>
                <a:ext uri="{FF2B5EF4-FFF2-40B4-BE49-F238E27FC236}">
                  <a16:creationId xmlns:a16="http://schemas.microsoft.com/office/drawing/2014/main" id="{7519FD37-644D-A64A-8B71-EDC03A76FACA}"/>
                </a:ext>
              </a:extLst>
            </p:cNvPr>
            <p:cNvCxnSpPr>
              <a:cxnSpLocks/>
              <a:stCxn id="38" idx="6"/>
              <a:endCxn id="43" idx="2"/>
            </p:cNvCxnSpPr>
            <p:nvPr/>
          </p:nvCxnSpPr>
          <p:spPr>
            <a:xfrm flipV="1">
              <a:off x="9000004" y="1731718"/>
              <a:ext cx="214160" cy="143219"/>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EB5C43F-EAD5-F747-B1FC-A5F63B7A8545}"/>
                </a:ext>
              </a:extLst>
            </p:cNvPr>
            <p:cNvCxnSpPr>
              <a:cxnSpLocks/>
              <a:stCxn id="39" idx="6"/>
              <a:endCxn id="41" idx="2"/>
            </p:cNvCxnSpPr>
            <p:nvPr/>
          </p:nvCxnSpPr>
          <p:spPr>
            <a:xfrm flipV="1">
              <a:off x="9000004" y="2005622"/>
              <a:ext cx="214161" cy="13263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2E02E7AB-DF38-CD40-883A-8E7A1EB9D610}"/>
                </a:ext>
              </a:extLst>
            </p:cNvPr>
            <p:cNvCxnSpPr>
              <a:cxnSpLocks/>
              <a:stCxn id="39" idx="6"/>
              <a:endCxn id="42" idx="2"/>
            </p:cNvCxnSpPr>
            <p:nvPr/>
          </p:nvCxnSpPr>
          <p:spPr>
            <a:xfrm>
              <a:off x="9000004" y="2138256"/>
              <a:ext cx="214160" cy="14904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1AF02C38-23D9-8145-92E4-BE3C9B648B35}"/>
                </a:ext>
              </a:extLst>
            </p:cNvPr>
            <p:cNvCxnSpPr>
              <a:cxnSpLocks/>
              <a:stCxn id="38" idx="6"/>
              <a:endCxn id="41" idx="2"/>
            </p:cNvCxnSpPr>
            <p:nvPr/>
          </p:nvCxnSpPr>
          <p:spPr>
            <a:xfrm>
              <a:off x="9000004" y="1874937"/>
              <a:ext cx="214161" cy="13068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938503BE-A9E3-1E43-9365-1DCC0A4A5601}"/>
                </a:ext>
              </a:extLst>
            </p:cNvPr>
            <p:cNvCxnSpPr>
              <a:cxnSpLocks/>
              <a:stCxn id="40" idx="6"/>
              <a:endCxn id="42" idx="2"/>
            </p:cNvCxnSpPr>
            <p:nvPr/>
          </p:nvCxnSpPr>
          <p:spPr>
            <a:xfrm flipV="1">
              <a:off x="9000003" y="2287301"/>
              <a:ext cx="214161" cy="114621"/>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7B55C176-EC53-FF47-BAC2-951FBD64B542}"/>
                </a:ext>
              </a:extLst>
            </p:cNvPr>
            <p:cNvCxnSpPr>
              <a:cxnSpLocks/>
              <a:stCxn id="40" idx="6"/>
              <a:endCxn id="44" idx="2"/>
            </p:cNvCxnSpPr>
            <p:nvPr/>
          </p:nvCxnSpPr>
          <p:spPr>
            <a:xfrm>
              <a:off x="9000003" y="2401922"/>
              <a:ext cx="214161" cy="15577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149E4D2B-F68B-E648-9471-870D550ABB0E}"/>
                </a:ext>
              </a:extLst>
            </p:cNvPr>
            <p:cNvCxnSpPr>
              <a:cxnSpLocks/>
              <a:stCxn id="43" idx="6"/>
              <a:endCxn id="45" idx="2"/>
            </p:cNvCxnSpPr>
            <p:nvPr/>
          </p:nvCxnSpPr>
          <p:spPr>
            <a:xfrm>
              <a:off x="9364551" y="1731718"/>
              <a:ext cx="214162" cy="141749"/>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0FA133E1-2EAB-594C-AAA5-D08521150A34}"/>
                </a:ext>
              </a:extLst>
            </p:cNvPr>
            <p:cNvCxnSpPr>
              <a:cxnSpLocks/>
              <a:stCxn id="41" idx="6"/>
              <a:endCxn id="45" idx="2"/>
            </p:cNvCxnSpPr>
            <p:nvPr/>
          </p:nvCxnSpPr>
          <p:spPr>
            <a:xfrm flipV="1">
              <a:off x="9364552" y="1873467"/>
              <a:ext cx="214161" cy="13215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5BC99B95-A309-1843-87CE-4C4786DBFB5E}"/>
                </a:ext>
              </a:extLst>
            </p:cNvPr>
            <p:cNvCxnSpPr>
              <a:cxnSpLocks/>
              <a:stCxn id="41" idx="6"/>
              <a:endCxn id="46" idx="2"/>
            </p:cNvCxnSpPr>
            <p:nvPr/>
          </p:nvCxnSpPr>
          <p:spPr>
            <a:xfrm>
              <a:off x="9364552" y="2005622"/>
              <a:ext cx="214159" cy="134991"/>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2A4BDE0F-1043-0F4E-81CE-5FBA609F19B2}"/>
                </a:ext>
              </a:extLst>
            </p:cNvPr>
            <p:cNvCxnSpPr>
              <a:cxnSpLocks/>
              <a:stCxn id="42" idx="6"/>
              <a:endCxn id="46" idx="2"/>
            </p:cNvCxnSpPr>
            <p:nvPr/>
          </p:nvCxnSpPr>
          <p:spPr>
            <a:xfrm flipV="1">
              <a:off x="9364551" y="2140613"/>
              <a:ext cx="214160" cy="146688"/>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70C7476-EF88-8648-AC42-CE837DD33185}"/>
                </a:ext>
              </a:extLst>
            </p:cNvPr>
            <p:cNvCxnSpPr>
              <a:cxnSpLocks/>
              <a:stCxn id="42" idx="6"/>
              <a:endCxn id="47" idx="2"/>
            </p:cNvCxnSpPr>
            <p:nvPr/>
          </p:nvCxnSpPr>
          <p:spPr>
            <a:xfrm>
              <a:off x="9364551" y="2287301"/>
              <a:ext cx="214160" cy="119147"/>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AFAEBE9-432B-2C41-BC1D-10A105B63C82}"/>
                </a:ext>
              </a:extLst>
            </p:cNvPr>
            <p:cNvCxnSpPr>
              <a:cxnSpLocks/>
              <a:stCxn id="44" idx="6"/>
              <a:endCxn id="47" idx="2"/>
            </p:cNvCxnSpPr>
            <p:nvPr/>
          </p:nvCxnSpPr>
          <p:spPr>
            <a:xfrm flipV="1">
              <a:off x="9364551" y="2406448"/>
              <a:ext cx="214160" cy="15124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A58B564F-FEA1-AD49-88F3-C1E7947A2DE5}"/>
                </a:ext>
              </a:extLst>
            </p:cNvPr>
            <p:cNvCxnSpPr>
              <a:cxnSpLocks/>
              <a:stCxn id="39" idx="6"/>
              <a:endCxn id="43" idx="2"/>
            </p:cNvCxnSpPr>
            <p:nvPr/>
          </p:nvCxnSpPr>
          <p:spPr>
            <a:xfrm flipV="1">
              <a:off x="9000004" y="1731718"/>
              <a:ext cx="214160" cy="406538"/>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1D3C26C-B4C8-A54F-9287-CF2C17DE35B3}"/>
                </a:ext>
              </a:extLst>
            </p:cNvPr>
            <p:cNvCxnSpPr>
              <a:cxnSpLocks/>
              <a:stCxn id="40" idx="6"/>
              <a:endCxn id="43" idx="2"/>
            </p:cNvCxnSpPr>
            <p:nvPr/>
          </p:nvCxnSpPr>
          <p:spPr>
            <a:xfrm flipV="1">
              <a:off x="9000003" y="1731718"/>
              <a:ext cx="214161" cy="67020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F5B26D7F-586E-5F42-9DB5-2673D4B21269}"/>
                </a:ext>
              </a:extLst>
            </p:cNvPr>
            <p:cNvCxnSpPr>
              <a:cxnSpLocks/>
              <a:stCxn id="40" idx="6"/>
              <a:endCxn id="41" idx="2"/>
            </p:cNvCxnSpPr>
            <p:nvPr/>
          </p:nvCxnSpPr>
          <p:spPr>
            <a:xfrm flipV="1">
              <a:off x="9000003" y="2005622"/>
              <a:ext cx="214162" cy="39630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F1560D5B-1347-F14B-ADC5-22DDE39A4B0F}"/>
                </a:ext>
              </a:extLst>
            </p:cNvPr>
            <p:cNvCxnSpPr>
              <a:cxnSpLocks/>
              <a:stCxn id="38" idx="6"/>
              <a:endCxn id="42" idx="2"/>
            </p:cNvCxnSpPr>
            <p:nvPr/>
          </p:nvCxnSpPr>
          <p:spPr>
            <a:xfrm>
              <a:off x="9000004" y="1874937"/>
              <a:ext cx="214160" cy="41236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926466C7-DC50-264E-B68F-DC2B370A7A9C}"/>
                </a:ext>
              </a:extLst>
            </p:cNvPr>
            <p:cNvCxnSpPr>
              <a:cxnSpLocks/>
              <a:stCxn id="38" idx="6"/>
              <a:endCxn id="44" idx="2"/>
            </p:cNvCxnSpPr>
            <p:nvPr/>
          </p:nvCxnSpPr>
          <p:spPr>
            <a:xfrm>
              <a:off x="9000004" y="1874937"/>
              <a:ext cx="214160" cy="68275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A51F65C4-5BA2-D54B-AD01-C3C3D88A77E4}"/>
                </a:ext>
              </a:extLst>
            </p:cNvPr>
            <p:cNvCxnSpPr>
              <a:cxnSpLocks/>
              <a:stCxn id="39" idx="6"/>
              <a:endCxn id="44" idx="2"/>
            </p:cNvCxnSpPr>
            <p:nvPr/>
          </p:nvCxnSpPr>
          <p:spPr>
            <a:xfrm>
              <a:off x="9000004" y="2138256"/>
              <a:ext cx="214160" cy="419436"/>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FC877957-172B-DB47-9FDD-AEE0E2B159C9}"/>
                </a:ext>
              </a:extLst>
            </p:cNvPr>
            <p:cNvCxnSpPr>
              <a:cxnSpLocks/>
              <a:stCxn id="42" idx="6"/>
              <a:endCxn id="45" idx="2"/>
            </p:cNvCxnSpPr>
            <p:nvPr/>
          </p:nvCxnSpPr>
          <p:spPr>
            <a:xfrm flipV="1">
              <a:off x="9364551" y="1873467"/>
              <a:ext cx="214162" cy="41383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45C9EDF5-7D02-E642-B1E7-06B5D2B73D23}"/>
                </a:ext>
              </a:extLst>
            </p:cNvPr>
            <p:cNvCxnSpPr>
              <a:cxnSpLocks/>
              <a:stCxn id="44" idx="6"/>
              <a:endCxn id="45" idx="2"/>
            </p:cNvCxnSpPr>
            <p:nvPr/>
          </p:nvCxnSpPr>
          <p:spPr>
            <a:xfrm flipV="1">
              <a:off x="9364551" y="1873467"/>
              <a:ext cx="214162" cy="68422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D1F476B6-2D50-564B-BF8B-E88AF6E22F79}"/>
                </a:ext>
              </a:extLst>
            </p:cNvPr>
            <p:cNvCxnSpPr>
              <a:cxnSpLocks/>
              <a:stCxn id="43" idx="6"/>
              <a:endCxn id="46" idx="2"/>
            </p:cNvCxnSpPr>
            <p:nvPr/>
          </p:nvCxnSpPr>
          <p:spPr>
            <a:xfrm>
              <a:off x="9364551" y="1731718"/>
              <a:ext cx="214160" cy="40889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4F850B0F-8775-604C-ABBE-9763D1C02960}"/>
                </a:ext>
              </a:extLst>
            </p:cNvPr>
            <p:cNvCxnSpPr>
              <a:cxnSpLocks/>
              <a:stCxn id="44" idx="6"/>
              <a:endCxn id="46" idx="2"/>
            </p:cNvCxnSpPr>
            <p:nvPr/>
          </p:nvCxnSpPr>
          <p:spPr>
            <a:xfrm flipV="1">
              <a:off x="9364551" y="2140613"/>
              <a:ext cx="214160" cy="417079"/>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A29A5505-718E-7444-AB65-822CC1A6AF65}"/>
                </a:ext>
              </a:extLst>
            </p:cNvPr>
            <p:cNvCxnSpPr>
              <a:cxnSpLocks/>
              <a:stCxn id="41" idx="6"/>
              <a:endCxn id="47" idx="2"/>
            </p:cNvCxnSpPr>
            <p:nvPr/>
          </p:nvCxnSpPr>
          <p:spPr>
            <a:xfrm>
              <a:off x="9364552" y="2005622"/>
              <a:ext cx="214159" cy="400826"/>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60986ECD-048F-3644-894A-9CC5D59430CA}"/>
                </a:ext>
              </a:extLst>
            </p:cNvPr>
            <p:cNvCxnSpPr>
              <a:cxnSpLocks/>
              <a:stCxn id="43" idx="6"/>
              <a:endCxn id="47" idx="2"/>
            </p:cNvCxnSpPr>
            <p:nvPr/>
          </p:nvCxnSpPr>
          <p:spPr>
            <a:xfrm>
              <a:off x="9364551" y="1731718"/>
              <a:ext cx="214160" cy="67473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grpSp>
      <p:sp>
        <p:nvSpPr>
          <p:cNvPr id="73" name="TextBox 72">
            <a:extLst>
              <a:ext uri="{FF2B5EF4-FFF2-40B4-BE49-F238E27FC236}">
                <a16:creationId xmlns:a16="http://schemas.microsoft.com/office/drawing/2014/main" id="{0179F5DA-5253-8F41-85AE-EB3D9FEBAC5F}"/>
              </a:ext>
            </a:extLst>
          </p:cNvPr>
          <p:cNvSpPr txBox="1"/>
          <p:nvPr/>
        </p:nvSpPr>
        <p:spPr>
          <a:xfrm>
            <a:off x="5304190" y="4738395"/>
            <a:ext cx="2420944" cy="369332"/>
          </a:xfrm>
          <a:prstGeom prst="rect">
            <a:avLst/>
          </a:prstGeom>
          <a:noFill/>
        </p:spPr>
        <p:txBody>
          <a:bodyPr wrap="square" rtlCol="0">
            <a:spAutoFit/>
          </a:bodyPr>
          <a:lstStyle/>
          <a:p>
            <a:r>
              <a:rPr lang="en-US" altLang="zh-CN" dirty="0">
                <a:latin typeface="Segoe UI Light" panose="020B0502040204020203" pitchFamily="34" charset="0"/>
                <a:cs typeface="Segoe UI Light" panose="020B0502040204020203" pitchFamily="34" charset="0"/>
              </a:rPr>
              <a:t>Inference servers</a:t>
            </a:r>
            <a:endParaRPr lang="en-US" dirty="0">
              <a:latin typeface="Segoe UI Light" panose="020B0502040204020203" pitchFamily="34" charset="0"/>
              <a:cs typeface="Segoe UI Light" panose="020B0502040204020203" pitchFamily="34" charset="0"/>
            </a:endParaRPr>
          </a:p>
        </p:txBody>
      </p:sp>
      <p:sp>
        <p:nvSpPr>
          <p:cNvPr id="144" name="Title 1">
            <a:extLst>
              <a:ext uri="{FF2B5EF4-FFF2-40B4-BE49-F238E27FC236}">
                <a16:creationId xmlns:a16="http://schemas.microsoft.com/office/drawing/2014/main" id="{D3FAC05F-AEB8-A74E-823D-4F7A5597D134}"/>
              </a:ext>
            </a:extLst>
          </p:cNvPr>
          <p:cNvSpPr>
            <a:spLocks noGrp="1"/>
          </p:cNvSpPr>
          <p:nvPr>
            <p:ph type="title"/>
          </p:nvPr>
        </p:nvSpPr>
        <p:spPr>
          <a:xfrm>
            <a:off x="252456" y="305375"/>
            <a:ext cx="11892874" cy="1325563"/>
          </a:xfrm>
        </p:spPr>
        <p:txBody>
          <a:bodyPr>
            <a:normAutofit/>
          </a:bodyPr>
          <a:lstStyle/>
          <a:p>
            <a:r>
              <a:rPr lang="en-US" altLang="zh-CN" sz="4200" b="1" dirty="0">
                <a:latin typeface="Segoe UI Light" panose="020B0502040204020203" pitchFamily="34" charset="0"/>
                <a:cs typeface="Segoe UI Light" panose="020B0502040204020203" pitchFamily="34" charset="0"/>
              </a:rPr>
              <a:t>What is the problem with inference on edge/cloud?</a:t>
            </a:r>
            <a:endParaRPr lang="en-US" sz="4200" b="1" dirty="0">
              <a:latin typeface="Segoe UI Light" panose="020B0502040204020203" pitchFamily="34" charset="0"/>
              <a:cs typeface="Segoe UI Light" panose="020B0502040204020203" pitchFamily="34" charset="0"/>
            </a:endParaRPr>
          </a:p>
        </p:txBody>
      </p:sp>
      <p:pic>
        <p:nvPicPr>
          <p:cNvPr id="146" name="Picture 2" descr="Clip Art Servers Icons Network Download - Computer Server Clipart , Free  Transparent Clipart - ClipartKey">
            <a:extLst>
              <a:ext uri="{FF2B5EF4-FFF2-40B4-BE49-F238E27FC236}">
                <a16:creationId xmlns:a16="http://schemas.microsoft.com/office/drawing/2014/main" id="{30ADA00F-A304-FE49-B826-B2DAD72DEC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693" t="5324" r="18690" b="7314"/>
          <a:stretch/>
        </p:blipFill>
        <p:spPr bwMode="auto">
          <a:xfrm>
            <a:off x="5990152" y="2738338"/>
            <a:ext cx="481741" cy="629942"/>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Clip Art Servers Icons Network Download - Computer Server Clipart , Free  Transparent Clipart - ClipartKey">
            <a:extLst>
              <a:ext uri="{FF2B5EF4-FFF2-40B4-BE49-F238E27FC236}">
                <a16:creationId xmlns:a16="http://schemas.microsoft.com/office/drawing/2014/main" id="{0B11FD48-4DB9-3944-BC92-9CACEB33E7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693" t="5324" r="18690" b="7314"/>
          <a:stretch/>
        </p:blipFill>
        <p:spPr bwMode="auto">
          <a:xfrm>
            <a:off x="5975237" y="3464146"/>
            <a:ext cx="481741" cy="629942"/>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Clip Art Servers Icons Network Download - Computer Server Clipart , Free  Transparent Clipart - ClipartKey">
            <a:extLst>
              <a:ext uri="{FF2B5EF4-FFF2-40B4-BE49-F238E27FC236}">
                <a16:creationId xmlns:a16="http://schemas.microsoft.com/office/drawing/2014/main" id="{754C1C67-7BAF-C148-9069-E57DCA46562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693" t="5324" r="18690" b="7314"/>
          <a:stretch/>
        </p:blipFill>
        <p:spPr bwMode="auto">
          <a:xfrm>
            <a:off x="5976698" y="4145740"/>
            <a:ext cx="481741" cy="629942"/>
          </a:xfrm>
          <a:prstGeom prst="rect">
            <a:avLst/>
          </a:prstGeom>
          <a:noFill/>
          <a:extLst>
            <a:ext uri="{909E8E84-426E-40DD-AFC4-6F175D3DCCD1}">
              <a14:hiddenFill xmlns:a14="http://schemas.microsoft.com/office/drawing/2010/main">
                <a:solidFill>
                  <a:srgbClr val="FFFFFF"/>
                </a:solidFill>
              </a14:hiddenFill>
            </a:ext>
          </a:extLst>
        </p:spPr>
      </p:pic>
      <p:cxnSp>
        <p:nvCxnSpPr>
          <p:cNvPr id="156" name="Straight Connector 155">
            <a:extLst>
              <a:ext uri="{FF2B5EF4-FFF2-40B4-BE49-F238E27FC236}">
                <a16:creationId xmlns:a16="http://schemas.microsoft.com/office/drawing/2014/main" id="{4CF78BD1-02B9-2C48-8B87-CCA7C50D8BD1}"/>
              </a:ext>
            </a:extLst>
          </p:cNvPr>
          <p:cNvCxnSpPr>
            <a:cxnSpLocks/>
            <a:stCxn id="153" idx="1"/>
          </p:cNvCxnSpPr>
          <p:nvPr/>
        </p:nvCxnSpPr>
        <p:spPr>
          <a:xfrm flipH="1" flipV="1">
            <a:off x="5009470" y="3574016"/>
            <a:ext cx="965767" cy="205101"/>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0D32A545-EE39-374E-9065-35982D46F0F2}"/>
              </a:ext>
            </a:extLst>
          </p:cNvPr>
          <p:cNvCxnSpPr>
            <a:cxnSpLocks/>
            <a:stCxn id="154" idx="1"/>
          </p:cNvCxnSpPr>
          <p:nvPr/>
        </p:nvCxnSpPr>
        <p:spPr>
          <a:xfrm flipH="1" flipV="1">
            <a:off x="5009470" y="3595282"/>
            <a:ext cx="967228" cy="86542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4CA088E-3184-6247-8A59-37D5DABBB6F3}"/>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71000"/>
                    </a14:imgEffect>
                  </a14:imgLayer>
                </a14:imgProps>
              </a:ext>
            </a:extLst>
          </a:blip>
          <a:stretch>
            <a:fillRect/>
          </a:stretch>
        </p:blipFill>
        <p:spPr>
          <a:xfrm>
            <a:off x="4569242" y="3374027"/>
            <a:ext cx="615331" cy="499764"/>
          </a:xfrm>
          <a:prstGeom prst="rect">
            <a:avLst/>
          </a:prstGeom>
        </p:spPr>
      </p:pic>
      <p:sp>
        <p:nvSpPr>
          <p:cNvPr id="34" name="Freeform 33">
            <a:extLst>
              <a:ext uri="{FF2B5EF4-FFF2-40B4-BE49-F238E27FC236}">
                <a16:creationId xmlns:a16="http://schemas.microsoft.com/office/drawing/2014/main" id="{2E2F0635-EC75-C84F-AC67-7670780D570F}"/>
              </a:ext>
            </a:extLst>
          </p:cNvPr>
          <p:cNvSpPr/>
          <p:nvPr/>
        </p:nvSpPr>
        <p:spPr>
          <a:xfrm rot="11886280">
            <a:off x="2107995" y="2414597"/>
            <a:ext cx="3783138" cy="1535055"/>
          </a:xfrm>
          <a:custGeom>
            <a:avLst/>
            <a:gdLst>
              <a:gd name="connsiteX0" fmla="*/ 0 w 3670300"/>
              <a:gd name="connsiteY0" fmla="*/ 1032588 h 1032588"/>
              <a:gd name="connsiteX1" fmla="*/ 419100 w 3670300"/>
              <a:gd name="connsiteY1" fmla="*/ 689688 h 1032588"/>
              <a:gd name="connsiteX2" fmla="*/ 1016000 w 3670300"/>
              <a:gd name="connsiteY2" fmla="*/ 448388 h 1032588"/>
              <a:gd name="connsiteX3" fmla="*/ 1892300 w 3670300"/>
              <a:gd name="connsiteY3" fmla="*/ 245188 h 1032588"/>
              <a:gd name="connsiteX4" fmla="*/ 2692400 w 3670300"/>
              <a:gd name="connsiteY4" fmla="*/ 80088 h 1032588"/>
              <a:gd name="connsiteX5" fmla="*/ 3225800 w 3670300"/>
              <a:gd name="connsiteY5" fmla="*/ 3888 h 1032588"/>
              <a:gd name="connsiteX6" fmla="*/ 3670300 w 3670300"/>
              <a:gd name="connsiteY6" fmla="*/ 194388 h 103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0300" h="1032588">
                <a:moveTo>
                  <a:pt x="0" y="1032588"/>
                </a:moveTo>
                <a:cubicBezTo>
                  <a:pt x="124883" y="909821"/>
                  <a:pt x="249767" y="787055"/>
                  <a:pt x="419100" y="689688"/>
                </a:cubicBezTo>
                <a:cubicBezTo>
                  <a:pt x="588433" y="592321"/>
                  <a:pt x="770467" y="522471"/>
                  <a:pt x="1016000" y="448388"/>
                </a:cubicBezTo>
                <a:cubicBezTo>
                  <a:pt x="1261533" y="374305"/>
                  <a:pt x="1612900" y="306571"/>
                  <a:pt x="1892300" y="245188"/>
                </a:cubicBezTo>
                <a:cubicBezTo>
                  <a:pt x="2171700" y="183805"/>
                  <a:pt x="2470150" y="120305"/>
                  <a:pt x="2692400" y="80088"/>
                </a:cubicBezTo>
                <a:cubicBezTo>
                  <a:pt x="2914650" y="39871"/>
                  <a:pt x="3062817" y="-15162"/>
                  <a:pt x="3225800" y="3888"/>
                </a:cubicBezTo>
                <a:cubicBezTo>
                  <a:pt x="3388783" y="22938"/>
                  <a:pt x="3529541" y="108663"/>
                  <a:pt x="3670300" y="194388"/>
                </a:cubicBezTo>
              </a:path>
            </a:pathLst>
          </a:custGeom>
          <a:noFill/>
          <a:ln w="38100">
            <a:solidFill>
              <a:srgbClr val="C00000"/>
            </a:solidFill>
            <a:prstDash val="sysDash"/>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pic>
        <p:nvPicPr>
          <p:cNvPr id="3076" name="Picture 4" descr="AR-VR and its use in manufacturing">
            <a:extLst>
              <a:ext uri="{FF2B5EF4-FFF2-40B4-BE49-F238E27FC236}">
                <a16:creationId xmlns:a16="http://schemas.microsoft.com/office/drawing/2014/main" id="{8C865A86-8D89-9F4D-9CFC-440631656A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521" y="2914780"/>
            <a:ext cx="1871764" cy="1247843"/>
          </a:xfrm>
          <a:prstGeom prst="rect">
            <a:avLst/>
          </a:prstGeom>
          <a:noFill/>
          <a:extLst>
            <a:ext uri="{909E8E84-426E-40DD-AFC4-6F175D3DCCD1}">
              <a14:hiddenFill xmlns:a14="http://schemas.microsoft.com/office/drawing/2010/main">
                <a:solidFill>
                  <a:srgbClr val="FFFFFF"/>
                </a:solidFill>
              </a14:hiddenFill>
            </a:ext>
          </a:extLst>
        </p:spPr>
      </p:pic>
      <p:cxnSp>
        <p:nvCxnSpPr>
          <p:cNvPr id="202" name="Straight Connector 201">
            <a:extLst>
              <a:ext uri="{FF2B5EF4-FFF2-40B4-BE49-F238E27FC236}">
                <a16:creationId xmlns:a16="http://schemas.microsoft.com/office/drawing/2014/main" id="{E2182381-6B25-DC41-BB00-CC7160C661A2}"/>
              </a:ext>
            </a:extLst>
          </p:cNvPr>
          <p:cNvCxnSpPr>
            <a:cxnSpLocks/>
          </p:cNvCxnSpPr>
          <p:nvPr/>
        </p:nvCxnSpPr>
        <p:spPr>
          <a:xfrm flipH="1">
            <a:off x="3650654" y="3575269"/>
            <a:ext cx="967228" cy="715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6" name="Picture 6" descr="Hotspot tower, network tower, signal tower, wifi tower, wireless antenna  icon - Download on Iconfinder">
            <a:extLst>
              <a:ext uri="{FF2B5EF4-FFF2-40B4-BE49-F238E27FC236}">
                <a16:creationId xmlns:a16="http://schemas.microsoft.com/office/drawing/2014/main" id="{FBFE5770-3469-EC45-AB03-33C7654F09B9}"/>
              </a:ext>
            </a:extLst>
          </p:cNvPr>
          <p:cNvPicPr>
            <a:picLocks noChangeAspect="1" noChangeArrowheads="1"/>
          </p:cNvPicPr>
          <p:nvPr/>
        </p:nvPicPr>
        <p:blipFill rotWithShape="1">
          <a:blip r:embed="rId7">
            <a:clrChange>
              <a:clrFrom>
                <a:srgbClr val="FFFFFF">
                  <a:alpha val="0"/>
                </a:srgbClr>
              </a:clrFrom>
              <a:clrTo>
                <a:srgbClr val="FFFFFF">
                  <a:alpha val="0"/>
                </a:srgbClr>
              </a:clrTo>
            </a:clrChange>
            <a:alphaModFix/>
            <a:extLst>
              <a:ext uri="{28A0092B-C50C-407E-A947-70E740481C1C}">
                <a14:useLocalDpi xmlns:a14="http://schemas.microsoft.com/office/drawing/2010/main" val="0"/>
              </a:ext>
            </a:extLst>
          </a:blip>
          <a:srcRect l="22969" r="22675"/>
          <a:stretch/>
        </p:blipFill>
        <p:spPr bwMode="auto">
          <a:xfrm>
            <a:off x="2993895" y="2841757"/>
            <a:ext cx="688402" cy="1266493"/>
          </a:xfrm>
          <a:prstGeom prst="rect">
            <a:avLst/>
          </a:prstGeom>
          <a:noFill/>
          <a:extLst>
            <a:ext uri="{909E8E84-426E-40DD-AFC4-6F175D3DCCD1}">
              <a14:hiddenFill xmlns:a14="http://schemas.microsoft.com/office/drawing/2010/main">
                <a:solidFill>
                  <a:srgbClr val="FFFFFF"/>
                </a:solidFill>
              </a14:hiddenFill>
            </a:ext>
          </a:extLst>
        </p:spPr>
      </p:pic>
      <p:sp>
        <p:nvSpPr>
          <p:cNvPr id="213" name="Rounded Rectangle 212">
            <a:extLst>
              <a:ext uri="{FF2B5EF4-FFF2-40B4-BE49-F238E27FC236}">
                <a16:creationId xmlns:a16="http://schemas.microsoft.com/office/drawing/2014/main" id="{CD917382-452D-3040-BD84-59AB59753EA0}"/>
              </a:ext>
            </a:extLst>
          </p:cNvPr>
          <p:cNvSpPr/>
          <p:nvPr/>
        </p:nvSpPr>
        <p:spPr>
          <a:xfrm>
            <a:off x="870352" y="5558617"/>
            <a:ext cx="10721340" cy="106302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latin typeface="Segoe UI Light" panose="020B0502040204020203" pitchFamily="34" charset="0"/>
                <a:cs typeface="Segoe UI Light" panose="020B0502040204020203" pitchFamily="34" charset="0"/>
              </a:rPr>
              <a:t>CPU on inference servers is responsible for </a:t>
            </a:r>
            <a:r>
              <a:rPr lang="en-US" sz="2800" b="1" dirty="0">
                <a:latin typeface="Segoe UI Light" panose="020B0502040204020203" pitchFamily="34" charset="0"/>
                <a:cs typeface="Segoe UI Light" panose="020B0502040204020203" pitchFamily="34" charset="0"/>
              </a:rPr>
              <a:t>tens of </a:t>
            </a:r>
            <a:r>
              <a:rPr lang="en-US" sz="2800" b="1" dirty="0" err="1">
                <a:latin typeface="Segoe UI Light" panose="020B0502040204020203" pitchFamily="34" charset="0"/>
                <a:cs typeface="Segoe UI Light" panose="020B0502040204020203" pitchFamily="34" charset="0"/>
              </a:rPr>
              <a:t>ms</a:t>
            </a:r>
            <a:r>
              <a:rPr lang="en-US" sz="2800" b="1" dirty="0">
                <a:latin typeface="Segoe UI Light" panose="020B0502040204020203" pitchFamily="34" charset="0"/>
                <a:cs typeface="Segoe UI Light" panose="020B0502040204020203" pitchFamily="34" charset="0"/>
              </a:rPr>
              <a:t> </a:t>
            </a:r>
            <a:r>
              <a:rPr lang="en-US" sz="2800" dirty="0">
                <a:latin typeface="Segoe UI Light" panose="020B0502040204020203" pitchFamily="34" charset="0"/>
                <a:cs typeface="Segoe UI Light" panose="020B0502040204020203" pitchFamily="34" charset="0"/>
              </a:rPr>
              <a:t>latency!</a:t>
            </a:r>
            <a:endParaRPr lang="en-US" sz="2800" dirty="0">
              <a:solidFill>
                <a:srgbClr val="C00000"/>
              </a:solidFill>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r>
              <a:rPr lang="en-US" altLang="zh-CN" sz="2800" dirty="0">
                <a:latin typeface="Segoe UI Light" panose="020B0502040204020203" pitchFamily="34" charset="0"/>
                <a:cs typeface="Segoe UI Light" panose="020B0502040204020203" pitchFamily="34" charset="0"/>
              </a:rPr>
              <a:t>Inference</a:t>
            </a:r>
            <a:r>
              <a:rPr lang="zh-CN" altLang="en-US" sz="2800" dirty="0">
                <a:latin typeface="Segoe UI Light" panose="020B0502040204020203" pitchFamily="34" charset="0"/>
                <a:cs typeface="Segoe UI Light" panose="020B0502040204020203" pitchFamily="34" charset="0"/>
              </a:rPr>
              <a:t> </a:t>
            </a:r>
            <a:r>
              <a:rPr lang="en-US" altLang="zh-CN" sz="2800" dirty="0">
                <a:latin typeface="Segoe UI Light" panose="020B0502040204020203" pitchFamily="34" charset="0"/>
                <a:cs typeface="Segoe UI Light" panose="020B0502040204020203" pitchFamily="34" charset="0"/>
              </a:rPr>
              <a:t>servers</a:t>
            </a:r>
            <a:r>
              <a:rPr lang="zh-CN" altLang="en-US" sz="2800" dirty="0">
                <a:latin typeface="Segoe UI Light" panose="020B0502040204020203" pitchFamily="34" charset="0"/>
                <a:cs typeface="Segoe UI Light" panose="020B0502040204020203" pitchFamily="34" charset="0"/>
              </a:rPr>
              <a:t> </a:t>
            </a:r>
            <a:r>
              <a:rPr lang="en-US" altLang="zh-CN" sz="2800" dirty="0">
                <a:latin typeface="Segoe UI Light" panose="020B0502040204020203" pitchFamily="34" charset="0"/>
                <a:cs typeface="Segoe UI Light" panose="020B0502040204020203" pitchFamily="34" charset="0"/>
              </a:rPr>
              <a:t>are</a:t>
            </a:r>
            <a:r>
              <a:rPr lang="zh-CN" altLang="en-US" sz="2800" dirty="0">
                <a:latin typeface="Segoe UI Light" panose="020B0502040204020203" pitchFamily="34" charset="0"/>
                <a:cs typeface="Segoe UI Light" panose="020B0502040204020203" pitchFamily="34" charset="0"/>
              </a:rPr>
              <a:t> </a:t>
            </a:r>
            <a:r>
              <a:rPr lang="en-US" altLang="zh-CN" sz="2800" dirty="0">
                <a:latin typeface="Segoe UI Light" panose="020B0502040204020203" pitchFamily="34" charset="0"/>
                <a:cs typeface="Segoe UI Light" panose="020B0502040204020203" pitchFamily="34" charset="0"/>
              </a:rPr>
              <a:t>far</a:t>
            </a:r>
            <a:r>
              <a:rPr lang="zh-CN" altLang="en-US" sz="2800" dirty="0">
                <a:latin typeface="Segoe UI Light" panose="020B0502040204020203" pitchFamily="34" charset="0"/>
                <a:cs typeface="Segoe UI Light" panose="020B0502040204020203" pitchFamily="34" charset="0"/>
              </a:rPr>
              <a:t> </a:t>
            </a:r>
            <a:r>
              <a:rPr lang="en-US" altLang="zh-CN" sz="2800" dirty="0">
                <a:latin typeface="Segoe UI Light" panose="020B0502040204020203" pitchFamily="34" charset="0"/>
                <a:cs typeface="Segoe UI Light" panose="020B0502040204020203" pitchFamily="34" charset="0"/>
              </a:rPr>
              <a:t>away,</a:t>
            </a:r>
            <a:r>
              <a:rPr lang="zh-CN" altLang="en-US" sz="2800" dirty="0">
                <a:latin typeface="Segoe UI Light" panose="020B0502040204020203" pitchFamily="34" charset="0"/>
                <a:cs typeface="Segoe UI Light" panose="020B0502040204020203" pitchFamily="34" charset="0"/>
              </a:rPr>
              <a:t> </a:t>
            </a:r>
            <a:r>
              <a:rPr lang="en-US" altLang="zh-CN" sz="2800" dirty="0">
                <a:latin typeface="Segoe UI Light" panose="020B0502040204020203" pitchFamily="34" charset="0"/>
                <a:cs typeface="Segoe UI Light" panose="020B0502040204020203" pitchFamily="34" charset="0"/>
              </a:rPr>
              <a:t>signal</a:t>
            </a:r>
            <a:r>
              <a:rPr lang="zh-CN" altLang="en-US" sz="2800" dirty="0">
                <a:latin typeface="Segoe UI Light" panose="020B0502040204020203" pitchFamily="34" charset="0"/>
                <a:cs typeface="Segoe UI Light" panose="020B0502040204020203" pitchFamily="34" charset="0"/>
              </a:rPr>
              <a:t> </a:t>
            </a:r>
            <a:r>
              <a:rPr lang="en-US" altLang="zh-CN" sz="2800" dirty="0">
                <a:latin typeface="Segoe UI Light" panose="020B0502040204020203" pitchFamily="34" charset="0"/>
                <a:cs typeface="Segoe UI Light" panose="020B0502040204020203" pitchFamily="34" charset="0"/>
              </a:rPr>
              <a:t>propagation</a:t>
            </a:r>
            <a:r>
              <a:rPr lang="zh-CN" altLang="en-US" sz="2800" dirty="0">
                <a:latin typeface="Segoe UI Light" panose="020B0502040204020203" pitchFamily="34" charset="0"/>
                <a:cs typeface="Segoe UI Light" panose="020B0502040204020203" pitchFamily="34" charset="0"/>
              </a:rPr>
              <a:t> </a:t>
            </a:r>
            <a:r>
              <a:rPr lang="en-US" altLang="zh-CN" sz="2800" b="1" dirty="0">
                <a:latin typeface="Segoe UI Light" panose="020B0502040204020203" pitchFamily="34" charset="0"/>
                <a:cs typeface="Segoe UI Light" panose="020B0502040204020203" pitchFamily="34" charset="0"/>
              </a:rPr>
              <a:t>200km/</a:t>
            </a:r>
            <a:r>
              <a:rPr lang="en-US" altLang="zh-CN" sz="2800" b="1" dirty="0" err="1">
                <a:latin typeface="Segoe UI Light" panose="020B0502040204020203" pitchFamily="34" charset="0"/>
                <a:cs typeface="Segoe UI Light" panose="020B0502040204020203" pitchFamily="34" charset="0"/>
              </a:rPr>
              <a:t>ms</a:t>
            </a:r>
            <a:r>
              <a:rPr lang="en-US" altLang="zh-CN" sz="2800" dirty="0" err="1">
                <a:latin typeface="Segoe UI Light" panose="020B0502040204020203" pitchFamily="34" charset="0"/>
                <a:cs typeface="Segoe UI Light" panose="020B0502040204020203" pitchFamily="34" charset="0"/>
              </a:rPr>
              <a:t>.</a:t>
            </a:r>
            <a:endParaRPr lang="en-US" sz="2800" dirty="0">
              <a:latin typeface="Segoe UI Light" panose="020B0502040204020203" pitchFamily="34" charset="0"/>
              <a:cs typeface="Segoe UI Light" panose="020B0502040204020203" pitchFamily="34" charset="0"/>
            </a:endParaRPr>
          </a:p>
        </p:txBody>
      </p:sp>
      <p:sp>
        <p:nvSpPr>
          <p:cNvPr id="2" name="TextBox 1">
            <a:extLst>
              <a:ext uri="{FF2B5EF4-FFF2-40B4-BE49-F238E27FC236}">
                <a16:creationId xmlns:a16="http://schemas.microsoft.com/office/drawing/2014/main" id="{679286B8-FF53-B447-BAF6-9DA8855919A3}"/>
              </a:ext>
            </a:extLst>
          </p:cNvPr>
          <p:cNvSpPr txBox="1"/>
          <p:nvPr/>
        </p:nvSpPr>
        <p:spPr>
          <a:xfrm>
            <a:off x="7580092" y="2020156"/>
            <a:ext cx="4606710"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Tens of milliseconds packet processing latency</a:t>
            </a:r>
          </a:p>
        </p:txBody>
      </p:sp>
      <p:sp>
        <p:nvSpPr>
          <p:cNvPr id="3" name="TextBox 2">
            <a:extLst>
              <a:ext uri="{FF2B5EF4-FFF2-40B4-BE49-F238E27FC236}">
                <a16:creationId xmlns:a16="http://schemas.microsoft.com/office/drawing/2014/main" id="{D5A3EAAD-F05E-CD4A-BE83-8D923364C2D9}"/>
              </a:ext>
            </a:extLst>
          </p:cNvPr>
          <p:cNvSpPr txBox="1"/>
          <p:nvPr/>
        </p:nvSpPr>
        <p:spPr>
          <a:xfrm>
            <a:off x="9083782" y="3981928"/>
            <a:ext cx="930063" cy="369332"/>
          </a:xfrm>
          <a:prstGeom prst="rect">
            <a:avLst/>
          </a:prstGeom>
          <a:noFill/>
        </p:spPr>
        <p:txBody>
          <a:bodyPr wrap="none" rtlCol="0">
            <a:spAutoFit/>
          </a:bodyPr>
          <a:lstStyle/>
          <a:p>
            <a:r>
              <a:rPr lang="en-US" altLang="zh-CN" dirty="0">
                <a:solidFill>
                  <a:srgbClr val="C00000"/>
                </a:solidFill>
                <a:latin typeface="Segoe UI Light" panose="020B0502040204020203" pitchFamily="34" charset="0"/>
                <a:cs typeface="Segoe UI Light" panose="020B0502040204020203" pitchFamily="34" charset="0"/>
              </a:rPr>
              <a:t>2-3GHz</a:t>
            </a:r>
            <a:endParaRPr lang="en-US" dirty="0">
              <a:solidFill>
                <a:srgbClr val="C00000"/>
              </a:solidFill>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F9E85BDF-BD77-3D4E-9283-E7821F3D74B9}"/>
              </a:ext>
            </a:extLst>
          </p:cNvPr>
          <p:cNvSpPr/>
          <p:nvPr/>
        </p:nvSpPr>
        <p:spPr>
          <a:xfrm>
            <a:off x="2780689" y="3275947"/>
            <a:ext cx="160478" cy="18466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81" name="TextBox 80">
            <a:extLst>
              <a:ext uri="{FF2B5EF4-FFF2-40B4-BE49-F238E27FC236}">
                <a16:creationId xmlns:a16="http://schemas.microsoft.com/office/drawing/2014/main" id="{E297E774-401A-D341-B827-77DC2F2E921F}"/>
              </a:ext>
            </a:extLst>
          </p:cNvPr>
          <p:cNvSpPr txBox="1"/>
          <p:nvPr/>
        </p:nvSpPr>
        <p:spPr>
          <a:xfrm>
            <a:off x="6844025" y="2746099"/>
            <a:ext cx="978538" cy="369332"/>
          </a:xfrm>
          <a:prstGeom prst="rect">
            <a:avLst/>
          </a:prstGeom>
          <a:noFill/>
        </p:spPr>
        <p:txBody>
          <a:bodyPr wrap="none" rtlCol="0">
            <a:spAutoFit/>
          </a:bodyPr>
          <a:lstStyle/>
          <a:p>
            <a:r>
              <a:rPr lang="en-US" altLang="zh-CN" dirty="0">
                <a:latin typeface="Segoe UI Light" panose="020B0502040204020203" pitchFamily="34" charset="0"/>
                <a:cs typeface="Segoe UI Light" panose="020B0502040204020203" pitchFamily="34" charset="0"/>
              </a:rPr>
              <a:t>100Gb/s</a:t>
            </a:r>
            <a:endParaRPr lang="en-US" dirty="0">
              <a:latin typeface="Segoe UI Light" panose="020B0502040204020203" pitchFamily="34" charset="0"/>
              <a:cs typeface="Segoe UI Light" panose="020B0502040204020203" pitchFamily="34" charset="0"/>
            </a:endParaRPr>
          </a:p>
        </p:txBody>
      </p:sp>
      <p:sp>
        <p:nvSpPr>
          <p:cNvPr id="77" name="Rectangle 76">
            <a:extLst>
              <a:ext uri="{FF2B5EF4-FFF2-40B4-BE49-F238E27FC236}">
                <a16:creationId xmlns:a16="http://schemas.microsoft.com/office/drawing/2014/main" id="{AAF3D68A-005B-4CDA-8548-90E581444978}"/>
              </a:ext>
            </a:extLst>
          </p:cNvPr>
          <p:cNvSpPr/>
          <p:nvPr/>
        </p:nvSpPr>
        <p:spPr>
          <a:xfrm>
            <a:off x="2593847" y="3267399"/>
            <a:ext cx="160478" cy="18466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9861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20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2"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0" presetClass="path" presetSubtype="0" repeatCount="indefinite" accel="50000" decel="50000" fill="hold" grpId="3" nodeType="withEffect">
                                  <p:stCondLst>
                                    <p:cond delay="0"/>
                                  </p:stCondLst>
                                  <p:childTnLst>
                                    <p:animMotion origin="layout" path="M -0.0017 -3.7037E-6 L 0.07747 0.00556 L 0.12539 0.00556 L 0.17408 -0.00115 L 0.20533 -0.01481 L 0.24036 -0.05416 L 0.27239 -0.06574 L 0.31653 -0.05139 L 0.35273 -0.01898 L 0.37786 -0.00879 L 0.4026 -0.0081 L 0.42617 -0.01689 L 0.43424 -0.04537 L 0.43567 -0.08611 L 0.44518 -0.09537 L 0.49739 -0.09537 L 0.52252 -0.08726 L 0.52942 -0.06226 C 0.52929 -0.04051 0.52916 -0.01898 0.52903 0.00278 L 0.53437 0.01783 L 0.54843 0.01158 L 0.55026 -0.02777 L 0.55338 -0.07662 L 0.57161 -0.08935 L 0.60442 -0.08726 L 0.61315 -0.05486 L 0.61809 0.00625 L 0.63216 0.01713 L 0.63593 -0.00185 L 0.63867 -0.04537 L 0.64023 -0.07453 L 0.65117 -0.08264 L 0.69075 -0.08541 L 0.70533 -0.06296 L 0.70455 -0.01134 L 0.70572 0.00764 " pathEditMode="relative" ptsTypes="AAAAAAAAAAAAAAAAAAAAAAAAAAAAAAAAAAAA">
                                      <p:cBhvr>
                                        <p:cTn id="54" dur="3000" fill="hold"/>
                                        <p:tgtEl>
                                          <p:spTgt spid="5"/>
                                        </p:tgtEl>
                                        <p:attrNameLst>
                                          <p:attrName>ppt_x</p:attrName>
                                          <p:attrName>ppt_y</p:attrName>
                                        </p:attrNameLst>
                                      </p:cBhvr>
                                    </p:animMotion>
                                  </p:childTnLst>
                                </p:cTn>
                              </p:par>
                              <p:par>
                                <p:cTn id="55" presetID="1" presetClass="entr" presetSubtype="0" fill="hold" grpId="0" nodeType="withEffect">
                                  <p:stCondLst>
                                    <p:cond delay="1000"/>
                                  </p:stCondLst>
                                  <p:childTnLst>
                                    <p:set>
                                      <p:cBhvr>
                                        <p:cTn id="56" dur="1" fill="hold">
                                          <p:stCondLst>
                                            <p:cond delay="0"/>
                                          </p:stCondLst>
                                        </p:cTn>
                                        <p:tgtEl>
                                          <p:spTgt spid="77"/>
                                        </p:tgtEl>
                                        <p:attrNameLst>
                                          <p:attrName>style.visibility</p:attrName>
                                        </p:attrNameLst>
                                      </p:cBhvr>
                                      <p:to>
                                        <p:strVal val="visible"/>
                                      </p:to>
                                    </p:set>
                                  </p:childTnLst>
                                </p:cTn>
                              </p:par>
                              <p:par>
                                <p:cTn id="57" presetID="0" presetClass="path" presetSubtype="0" repeatCount="indefinite" accel="50000" decel="50000" fill="hold" grpId="1" nodeType="withEffect">
                                  <p:stCondLst>
                                    <p:cond delay="1000"/>
                                  </p:stCondLst>
                                  <p:childTnLst>
                                    <p:animMotion origin="layout" path="M -0.00169 -4.81481E-6 L 0.07747 0.00556 L 0.12539 0.00556 L 0.17409 -0.00115 L 0.20534 -0.01481 L 0.24037 -0.05416 L 0.2724 -0.06574 L 0.31654 -0.05138 L 0.35274 -0.01898 L 0.37787 -0.00879 L 0.40261 -0.0081 L 0.42617 -0.01689 L 0.43425 -0.04537 L 0.43568 -0.08611 L 0.44518 -0.09537 L 0.4974 -0.09537 L 0.52253 -0.08726 L 0.52943 -0.06226 C 0.5293 -0.0405 0.52917 -0.01898 0.52904 0.00278 L 0.53438 0.01783 L 0.54844 0.01158 L 0.55026 -0.02777 L 0.55339 -0.07662 L 0.57162 -0.08935 L 0.60443 -0.08726 L 0.61315 -0.05486 L 0.6181 0.00625 L 0.63216 0.01713 L 0.63594 -0.00185 L 0.63867 -0.04537 L 0.64024 -0.07453 L 0.65117 -0.08263 L 0.69076 -0.08541 L 0.70534 -0.06296 L 0.70456 -0.01134 L 0.70573 0.00764 " pathEditMode="relative" rAng="0" ptsTypes="AAAAAAAAAAAAAAAAAAAAAAAAAAAAAAAAAAAA">
                                      <p:cBhvr>
                                        <p:cTn id="58" dur="3000" fill="hold"/>
                                        <p:tgtEl>
                                          <p:spTgt spid="77"/>
                                        </p:tgtEl>
                                        <p:attrNameLst>
                                          <p:attrName>ppt_x</p:attrName>
                                          <p:attrName>ppt_y</p:attrName>
                                        </p:attrNameLst>
                                      </p:cBhvr>
                                      <p:rCtr x="35365" y="-3889"/>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animBg="1"/>
      <p:bldP spid="24" grpId="0" animBg="1"/>
      <p:bldP spid="25" grpId="0" animBg="1"/>
      <p:bldP spid="28" grpId="0" animBg="1"/>
      <p:bldP spid="33" grpId="0" animBg="1"/>
      <p:bldP spid="34" grpId="0" animBg="1"/>
      <p:bldP spid="213" grpId="0" animBg="1"/>
      <p:bldP spid="2" grpId="0"/>
      <p:bldP spid="3" grpId="0"/>
      <p:bldP spid="5" grpId="2" animBg="1"/>
      <p:bldP spid="5" grpId="3" animBg="1"/>
      <p:bldP spid="81" grpId="0"/>
      <p:bldP spid="77" grpId="0" animBg="1"/>
      <p:bldP spid="7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A57D2A-C823-404F-B0BA-E228F383B1DD}"/>
              </a:ext>
            </a:extLst>
          </p:cNvPr>
          <p:cNvSpPr>
            <a:spLocks noGrp="1"/>
          </p:cNvSpPr>
          <p:nvPr>
            <p:ph type="sldNum" sz="quarter" idx="12"/>
          </p:nvPr>
        </p:nvSpPr>
        <p:spPr>
          <a:xfrm>
            <a:off x="9161042" y="6483588"/>
            <a:ext cx="2743200" cy="365125"/>
          </a:xfrm>
        </p:spPr>
        <p:txBody>
          <a:bodyPr/>
          <a:lstStyle/>
          <a:p>
            <a:fld id="{F6CE2AD5-A7E3-4F48-855E-5E0BE41D1A1A}" type="slidenum">
              <a:rPr lang="en-US" smtClean="0">
                <a:latin typeface="Segoe UI Light" panose="020B0502040204020203" pitchFamily="34" charset="0"/>
                <a:cs typeface="Segoe UI Light" panose="020B0502040204020203" pitchFamily="34" charset="0"/>
              </a:rPr>
              <a:t>5</a:t>
            </a:fld>
            <a:endParaRPr lang="en-US">
              <a:latin typeface="Segoe UI Light" panose="020B0502040204020203" pitchFamily="34" charset="0"/>
              <a:cs typeface="Segoe UI Light" panose="020B0502040204020203" pitchFamily="34" charset="0"/>
            </a:endParaRPr>
          </a:p>
        </p:txBody>
      </p:sp>
      <p:cxnSp>
        <p:nvCxnSpPr>
          <p:cNvPr id="10" name="Straight Connector 9">
            <a:extLst>
              <a:ext uri="{FF2B5EF4-FFF2-40B4-BE49-F238E27FC236}">
                <a16:creationId xmlns:a16="http://schemas.microsoft.com/office/drawing/2014/main" id="{4D840014-FBFB-8A48-8B4E-97941DB05DCC}"/>
              </a:ext>
            </a:extLst>
          </p:cNvPr>
          <p:cNvCxnSpPr>
            <a:cxnSpLocks/>
          </p:cNvCxnSpPr>
          <p:nvPr/>
        </p:nvCxnSpPr>
        <p:spPr>
          <a:xfrm flipH="1">
            <a:off x="5197268" y="2740336"/>
            <a:ext cx="968182" cy="53099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2EDCAB3-A794-1D47-9D34-C74596F90E64}"/>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71000"/>
                    </a14:imgEffect>
                  </a14:imgLayer>
                </a14:imgProps>
              </a:ext>
            </a:extLst>
          </a:blip>
          <a:stretch>
            <a:fillRect/>
          </a:stretch>
        </p:blipFill>
        <p:spPr>
          <a:xfrm>
            <a:off x="-2422170" y="-2104427"/>
            <a:ext cx="95143" cy="77274"/>
          </a:xfrm>
          <a:prstGeom prst="rect">
            <a:avLst/>
          </a:prstGeom>
        </p:spPr>
      </p:pic>
      <p:grpSp>
        <p:nvGrpSpPr>
          <p:cNvPr id="37" name="Group 36">
            <a:extLst>
              <a:ext uri="{FF2B5EF4-FFF2-40B4-BE49-F238E27FC236}">
                <a16:creationId xmlns:a16="http://schemas.microsoft.com/office/drawing/2014/main" id="{3368EC84-16FD-014F-B953-EA2BAFD14789}"/>
              </a:ext>
            </a:extLst>
          </p:cNvPr>
          <p:cNvGrpSpPr/>
          <p:nvPr/>
        </p:nvGrpSpPr>
        <p:grpSpPr>
          <a:xfrm>
            <a:off x="5964923" y="1651696"/>
            <a:ext cx="732011" cy="760909"/>
            <a:chOff x="8849616" y="1656562"/>
            <a:chExt cx="879484" cy="976286"/>
          </a:xfrm>
          <a:solidFill>
            <a:schemeClr val="accent6">
              <a:lumMod val="60000"/>
              <a:lumOff val="40000"/>
            </a:schemeClr>
          </a:solidFill>
        </p:grpSpPr>
        <p:sp>
          <p:nvSpPr>
            <p:cNvPr id="38" name="Oval 37">
              <a:extLst>
                <a:ext uri="{FF2B5EF4-FFF2-40B4-BE49-F238E27FC236}">
                  <a16:creationId xmlns:a16="http://schemas.microsoft.com/office/drawing/2014/main" id="{AA33FF41-92BC-4849-912B-83344DF0EA5D}"/>
                </a:ext>
              </a:extLst>
            </p:cNvPr>
            <p:cNvSpPr/>
            <p:nvPr/>
          </p:nvSpPr>
          <p:spPr>
            <a:xfrm>
              <a:off x="8849617" y="1799781"/>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39" name="Oval 38">
              <a:extLst>
                <a:ext uri="{FF2B5EF4-FFF2-40B4-BE49-F238E27FC236}">
                  <a16:creationId xmlns:a16="http://schemas.microsoft.com/office/drawing/2014/main" id="{4B4FC263-F8E6-BC42-871E-849099E596E5}"/>
                </a:ext>
              </a:extLst>
            </p:cNvPr>
            <p:cNvSpPr/>
            <p:nvPr/>
          </p:nvSpPr>
          <p:spPr>
            <a:xfrm>
              <a:off x="8849617" y="2063100"/>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0" name="Oval 39">
              <a:extLst>
                <a:ext uri="{FF2B5EF4-FFF2-40B4-BE49-F238E27FC236}">
                  <a16:creationId xmlns:a16="http://schemas.microsoft.com/office/drawing/2014/main" id="{18A0EE37-7B7C-C44C-8D6A-24882B052E51}"/>
                </a:ext>
              </a:extLst>
            </p:cNvPr>
            <p:cNvSpPr/>
            <p:nvPr/>
          </p:nvSpPr>
          <p:spPr>
            <a:xfrm>
              <a:off x="8849616" y="2326766"/>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1" name="Oval 40">
              <a:extLst>
                <a:ext uri="{FF2B5EF4-FFF2-40B4-BE49-F238E27FC236}">
                  <a16:creationId xmlns:a16="http://schemas.microsoft.com/office/drawing/2014/main" id="{D7B3D6AB-6351-5546-A4AB-319CF8C02F29}"/>
                </a:ext>
              </a:extLst>
            </p:cNvPr>
            <p:cNvSpPr/>
            <p:nvPr/>
          </p:nvSpPr>
          <p:spPr>
            <a:xfrm>
              <a:off x="9214165" y="1930466"/>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2" name="Oval 41">
              <a:extLst>
                <a:ext uri="{FF2B5EF4-FFF2-40B4-BE49-F238E27FC236}">
                  <a16:creationId xmlns:a16="http://schemas.microsoft.com/office/drawing/2014/main" id="{D1DB0E4A-E6F8-EE4F-AC8A-E0F3E70F14D7}"/>
                </a:ext>
              </a:extLst>
            </p:cNvPr>
            <p:cNvSpPr/>
            <p:nvPr/>
          </p:nvSpPr>
          <p:spPr>
            <a:xfrm>
              <a:off x="9214164" y="2212145"/>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3" name="Oval 42">
              <a:extLst>
                <a:ext uri="{FF2B5EF4-FFF2-40B4-BE49-F238E27FC236}">
                  <a16:creationId xmlns:a16="http://schemas.microsoft.com/office/drawing/2014/main" id="{6979E3CF-ADA9-B54B-84A0-245440329CFE}"/>
                </a:ext>
              </a:extLst>
            </p:cNvPr>
            <p:cNvSpPr/>
            <p:nvPr/>
          </p:nvSpPr>
          <p:spPr>
            <a:xfrm>
              <a:off x="9214164" y="1656562"/>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4" name="Oval 43">
              <a:extLst>
                <a:ext uri="{FF2B5EF4-FFF2-40B4-BE49-F238E27FC236}">
                  <a16:creationId xmlns:a16="http://schemas.microsoft.com/office/drawing/2014/main" id="{C364C6B3-1A6E-1F45-B287-DD5ECC314C43}"/>
                </a:ext>
              </a:extLst>
            </p:cNvPr>
            <p:cNvSpPr/>
            <p:nvPr/>
          </p:nvSpPr>
          <p:spPr>
            <a:xfrm>
              <a:off x="9214164" y="2482536"/>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5" name="Oval 44">
              <a:extLst>
                <a:ext uri="{FF2B5EF4-FFF2-40B4-BE49-F238E27FC236}">
                  <a16:creationId xmlns:a16="http://schemas.microsoft.com/office/drawing/2014/main" id="{D2C36188-9A22-9C42-9002-C73087FD3179}"/>
                </a:ext>
              </a:extLst>
            </p:cNvPr>
            <p:cNvSpPr/>
            <p:nvPr/>
          </p:nvSpPr>
          <p:spPr>
            <a:xfrm>
              <a:off x="9578713" y="1798311"/>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6" name="Oval 45">
              <a:extLst>
                <a:ext uri="{FF2B5EF4-FFF2-40B4-BE49-F238E27FC236}">
                  <a16:creationId xmlns:a16="http://schemas.microsoft.com/office/drawing/2014/main" id="{E1680608-B180-B441-B1BD-45365D21CE39}"/>
                </a:ext>
              </a:extLst>
            </p:cNvPr>
            <p:cNvSpPr/>
            <p:nvPr/>
          </p:nvSpPr>
          <p:spPr>
            <a:xfrm>
              <a:off x="9578711" y="2065457"/>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7" name="Oval 46">
              <a:extLst>
                <a:ext uri="{FF2B5EF4-FFF2-40B4-BE49-F238E27FC236}">
                  <a16:creationId xmlns:a16="http://schemas.microsoft.com/office/drawing/2014/main" id="{31878D7F-A75C-E04B-B03A-10570EF594D3}"/>
                </a:ext>
              </a:extLst>
            </p:cNvPr>
            <p:cNvSpPr/>
            <p:nvPr/>
          </p:nvSpPr>
          <p:spPr>
            <a:xfrm>
              <a:off x="9578711" y="2331292"/>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cxnSp>
          <p:nvCxnSpPr>
            <p:cNvPr id="48" name="Straight Connector 47">
              <a:extLst>
                <a:ext uri="{FF2B5EF4-FFF2-40B4-BE49-F238E27FC236}">
                  <a16:creationId xmlns:a16="http://schemas.microsoft.com/office/drawing/2014/main" id="{7519FD37-644D-A64A-8B71-EDC03A76FACA}"/>
                </a:ext>
              </a:extLst>
            </p:cNvPr>
            <p:cNvCxnSpPr>
              <a:cxnSpLocks/>
              <a:stCxn id="38" idx="6"/>
              <a:endCxn id="43" idx="2"/>
            </p:cNvCxnSpPr>
            <p:nvPr/>
          </p:nvCxnSpPr>
          <p:spPr>
            <a:xfrm flipV="1">
              <a:off x="9000004" y="1731718"/>
              <a:ext cx="214160" cy="143219"/>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EB5C43F-EAD5-F747-B1FC-A5F63B7A8545}"/>
                </a:ext>
              </a:extLst>
            </p:cNvPr>
            <p:cNvCxnSpPr>
              <a:cxnSpLocks/>
              <a:stCxn id="39" idx="6"/>
              <a:endCxn id="41" idx="2"/>
            </p:cNvCxnSpPr>
            <p:nvPr/>
          </p:nvCxnSpPr>
          <p:spPr>
            <a:xfrm flipV="1">
              <a:off x="9000004" y="2005622"/>
              <a:ext cx="214161" cy="13263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2E02E7AB-DF38-CD40-883A-8E7A1EB9D610}"/>
                </a:ext>
              </a:extLst>
            </p:cNvPr>
            <p:cNvCxnSpPr>
              <a:cxnSpLocks/>
              <a:stCxn id="39" idx="6"/>
              <a:endCxn id="42" idx="2"/>
            </p:cNvCxnSpPr>
            <p:nvPr/>
          </p:nvCxnSpPr>
          <p:spPr>
            <a:xfrm>
              <a:off x="9000004" y="2138256"/>
              <a:ext cx="214160" cy="14904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1AF02C38-23D9-8145-92E4-BE3C9B648B35}"/>
                </a:ext>
              </a:extLst>
            </p:cNvPr>
            <p:cNvCxnSpPr>
              <a:cxnSpLocks/>
              <a:stCxn id="38" idx="6"/>
              <a:endCxn id="41" idx="2"/>
            </p:cNvCxnSpPr>
            <p:nvPr/>
          </p:nvCxnSpPr>
          <p:spPr>
            <a:xfrm>
              <a:off x="9000004" y="1874937"/>
              <a:ext cx="214161" cy="13068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938503BE-A9E3-1E43-9365-1DCC0A4A5601}"/>
                </a:ext>
              </a:extLst>
            </p:cNvPr>
            <p:cNvCxnSpPr>
              <a:cxnSpLocks/>
              <a:stCxn id="40" idx="6"/>
              <a:endCxn id="42" idx="2"/>
            </p:cNvCxnSpPr>
            <p:nvPr/>
          </p:nvCxnSpPr>
          <p:spPr>
            <a:xfrm flipV="1">
              <a:off x="9000003" y="2287301"/>
              <a:ext cx="214161" cy="114621"/>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7B55C176-EC53-FF47-BAC2-951FBD64B542}"/>
                </a:ext>
              </a:extLst>
            </p:cNvPr>
            <p:cNvCxnSpPr>
              <a:cxnSpLocks/>
              <a:stCxn id="40" idx="6"/>
              <a:endCxn id="44" idx="2"/>
            </p:cNvCxnSpPr>
            <p:nvPr/>
          </p:nvCxnSpPr>
          <p:spPr>
            <a:xfrm>
              <a:off x="9000003" y="2401922"/>
              <a:ext cx="214161" cy="15577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149E4D2B-F68B-E648-9471-870D550ABB0E}"/>
                </a:ext>
              </a:extLst>
            </p:cNvPr>
            <p:cNvCxnSpPr>
              <a:cxnSpLocks/>
              <a:stCxn id="43" idx="6"/>
              <a:endCxn id="45" idx="2"/>
            </p:cNvCxnSpPr>
            <p:nvPr/>
          </p:nvCxnSpPr>
          <p:spPr>
            <a:xfrm>
              <a:off x="9364551" y="1731718"/>
              <a:ext cx="214162" cy="141749"/>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0FA133E1-2EAB-594C-AAA5-D08521150A34}"/>
                </a:ext>
              </a:extLst>
            </p:cNvPr>
            <p:cNvCxnSpPr>
              <a:cxnSpLocks/>
              <a:stCxn id="41" idx="6"/>
              <a:endCxn id="45" idx="2"/>
            </p:cNvCxnSpPr>
            <p:nvPr/>
          </p:nvCxnSpPr>
          <p:spPr>
            <a:xfrm flipV="1">
              <a:off x="9364552" y="1873467"/>
              <a:ext cx="214161" cy="13215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5BC99B95-A309-1843-87CE-4C4786DBFB5E}"/>
                </a:ext>
              </a:extLst>
            </p:cNvPr>
            <p:cNvCxnSpPr>
              <a:cxnSpLocks/>
              <a:stCxn id="41" idx="6"/>
              <a:endCxn id="46" idx="2"/>
            </p:cNvCxnSpPr>
            <p:nvPr/>
          </p:nvCxnSpPr>
          <p:spPr>
            <a:xfrm>
              <a:off x="9364552" y="2005622"/>
              <a:ext cx="214159" cy="134991"/>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2A4BDE0F-1043-0F4E-81CE-5FBA609F19B2}"/>
                </a:ext>
              </a:extLst>
            </p:cNvPr>
            <p:cNvCxnSpPr>
              <a:cxnSpLocks/>
              <a:stCxn id="42" idx="6"/>
              <a:endCxn id="46" idx="2"/>
            </p:cNvCxnSpPr>
            <p:nvPr/>
          </p:nvCxnSpPr>
          <p:spPr>
            <a:xfrm flipV="1">
              <a:off x="9364551" y="2140613"/>
              <a:ext cx="214160" cy="146688"/>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70C7476-EF88-8648-AC42-CE837DD33185}"/>
                </a:ext>
              </a:extLst>
            </p:cNvPr>
            <p:cNvCxnSpPr>
              <a:cxnSpLocks/>
              <a:stCxn id="42" idx="6"/>
              <a:endCxn id="47" idx="2"/>
            </p:cNvCxnSpPr>
            <p:nvPr/>
          </p:nvCxnSpPr>
          <p:spPr>
            <a:xfrm>
              <a:off x="9364551" y="2287301"/>
              <a:ext cx="214160" cy="119147"/>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AFAEBE9-432B-2C41-BC1D-10A105B63C82}"/>
                </a:ext>
              </a:extLst>
            </p:cNvPr>
            <p:cNvCxnSpPr>
              <a:cxnSpLocks/>
              <a:stCxn id="44" idx="6"/>
              <a:endCxn id="47" idx="2"/>
            </p:cNvCxnSpPr>
            <p:nvPr/>
          </p:nvCxnSpPr>
          <p:spPr>
            <a:xfrm flipV="1">
              <a:off x="9364551" y="2406448"/>
              <a:ext cx="214160" cy="15124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A58B564F-FEA1-AD49-88F3-C1E7947A2DE5}"/>
                </a:ext>
              </a:extLst>
            </p:cNvPr>
            <p:cNvCxnSpPr>
              <a:cxnSpLocks/>
              <a:stCxn id="39" idx="6"/>
              <a:endCxn id="43" idx="2"/>
            </p:cNvCxnSpPr>
            <p:nvPr/>
          </p:nvCxnSpPr>
          <p:spPr>
            <a:xfrm flipV="1">
              <a:off x="9000004" y="1731718"/>
              <a:ext cx="214160" cy="406538"/>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1D3C26C-B4C8-A54F-9287-CF2C17DE35B3}"/>
                </a:ext>
              </a:extLst>
            </p:cNvPr>
            <p:cNvCxnSpPr>
              <a:cxnSpLocks/>
              <a:stCxn id="40" idx="6"/>
              <a:endCxn id="43" idx="2"/>
            </p:cNvCxnSpPr>
            <p:nvPr/>
          </p:nvCxnSpPr>
          <p:spPr>
            <a:xfrm flipV="1">
              <a:off x="9000003" y="1731718"/>
              <a:ext cx="214161" cy="67020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F5B26D7F-586E-5F42-9DB5-2673D4B21269}"/>
                </a:ext>
              </a:extLst>
            </p:cNvPr>
            <p:cNvCxnSpPr>
              <a:cxnSpLocks/>
              <a:stCxn id="40" idx="6"/>
              <a:endCxn id="41" idx="2"/>
            </p:cNvCxnSpPr>
            <p:nvPr/>
          </p:nvCxnSpPr>
          <p:spPr>
            <a:xfrm flipV="1">
              <a:off x="9000003" y="2005622"/>
              <a:ext cx="214162" cy="39630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F1560D5B-1347-F14B-ADC5-22DDE39A4B0F}"/>
                </a:ext>
              </a:extLst>
            </p:cNvPr>
            <p:cNvCxnSpPr>
              <a:cxnSpLocks/>
              <a:stCxn id="38" idx="6"/>
              <a:endCxn id="42" idx="2"/>
            </p:cNvCxnSpPr>
            <p:nvPr/>
          </p:nvCxnSpPr>
          <p:spPr>
            <a:xfrm>
              <a:off x="9000004" y="1874937"/>
              <a:ext cx="214160" cy="41236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926466C7-DC50-264E-B68F-DC2B370A7A9C}"/>
                </a:ext>
              </a:extLst>
            </p:cNvPr>
            <p:cNvCxnSpPr>
              <a:cxnSpLocks/>
              <a:stCxn id="38" idx="6"/>
              <a:endCxn id="44" idx="2"/>
            </p:cNvCxnSpPr>
            <p:nvPr/>
          </p:nvCxnSpPr>
          <p:spPr>
            <a:xfrm>
              <a:off x="9000004" y="1874937"/>
              <a:ext cx="214160" cy="68275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A51F65C4-5BA2-D54B-AD01-C3C3D88A77E4}"/>
                </a:ext>
              </a:extLst>
            </p:cNvPr>
            <p:cNvCxnSpPr>
              <a:cxnSpLocks/>
              <a:stCxn id="39" idx="6"/>
              <a:endCxn id="44" idx="2"/>
            </p:cNvCxnSpPr>
            <p:nvPr/>
          </p:nvCxnSpPr>
          <p:spPr>
            <a:xfrm>
              <a:off x="9000004" y="2138256"/>
              <a:ext cx="214160" cy="419436"/>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FC877957-172B-DB47-9FDD-AEE0E2B159C9}"/>
                </a:ext>
              </a:extLst>
            </p:cNvPr>
            <p:cNvCxnSpPr>
              <a:cxnSpLocks/>
              <a:stCxn id="42" idx="6"/>
              <a:endCxn id="45" idx="2"/>
            </p:cNvCxnSpPr>
            <p:nvPr/>
          </p:nvCxnSpPr>
          <p:spPr>
            <a:xfrm flipV="1">
              <a:off x="9364551" y="1873467"/>
              <a:ext cx="214162" cy="41383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45C9EDF5-7D02-E642-B1E7-06B5D2B73D23}"/>
                </a:ext>
              </a:extLst>
            </p:cNvPr>
            <p:cNvCxnSpPr>
              <a:cxnSpLocks/>
              <a:stCxn id="44" idx="6"/>
              <a:endCxn id="45" idx="2"/>
            </p:cNvCxnSpPr>
            <p:nvPr/>
          </p:nvCxnSpPr>
          <p:spPr>
            <a:xfrm flipV="1">
              <a:off x="9364551" y="1873467"/>
              <a:ext cx="214162" cy="68422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D1F476B6-2D50-564B-BF8B-E88AF6E22F79}"/>
                </a:ext>
              </a:extLst>
            </p:cNvPr>
            <p:cNvCxnSpPr>
              <a:cxnSpLocks/>
              <a:stCxn id="43" idx="6"/>
              <a:endCxn id="46" idx="2"/>
            </p:cNvCxnSpPr>
            <p:nvPr/>
          </p:nvCxnSpPr>
          <p:spPr>
            <a:xfrm>
              <a:off x="9364551" y="1731718"/>
              <a:ext cx="214160" cy="40889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4F850B0F-8775-604C-ABBE-9763D1C02960}"/>
                </a:ext>
              </a:extLst>
            </p:cNvPr>
            <p:cNvCxnSpPr>
              <a:cxnSpLocks/>
              <a:stCxn id="44" idx="6"/>
              <a:endCxn id="46" idx="2"/>
            </p:cNvCxnSpPr>
            <p:nvPr/>
          </p:nvCxnSpPr>
          <p:spPr>
            <a:xfrm flipV="1">
              <a:off x="9364551" y="2140613"/>
              <a:ext cx="214160" cy="417079"/>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A29A5505-718E-7444-AB65-822CC1A6AF65}"/>
                </a:ext>
              </a:extLst>
            </p:cNvPr>
            <p:cNvCxnSpPr>
              <a:cxnSpLocks/>
              <a:stCxn id="41" idx="6"/>
              <a:endCxn id="47" idx="2"/>
            </p:cNvCxnSpPr>
            <p:nvPr/>
          </p:nvCxnSpPr>
          <p:spPr>
            <a:xfrm>
              <a:off x="9364552" y="2005622"/>
              <a:ext cx="214159" cy="400826"/>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60986ECD-048F-3644-894A-9CC5D59430CA}"/>
                </a:ext>
              </a:extLst>
            </p:cNvPr>
            <p:cNvCxnSpPr>
              <a:cxnSpLocks/>
              <a:stCxn id="43" idx="6"/>
              <a:endCxn id="47" idx="2"/>
            </p:cNvCxnSpPr>
            <p:nvPr/>
          </p:nvCxnSpPr>
          <p:spPr>
            <a:xfrm>
              <a:off x="9364551" y="1731718"/>
              <a:ext cx="214160" cy="67473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grpSp>
      <p:sp>
        <p:nvSpPr>
          <p:cNvPr id="89" name="Rectangle 88">
            <a:extLst>
              <a:ext uri="{FF2B5EF4-FFF2-40B4-BE49-F238E27FC236}">
                <a16:creationId xmlns:a16="http://schemas.microsoft.com/office/drawing/2014/main" id="{0906D8E4-A38A-124E-BA56-D274D954D6BE}"/>
              </a:ext>
            </a:extLst>
          </p:cNvPr>
          <p:cNvSpPr/>
          <p:nvPr/>
        </p:nvSpPr>
        <p:spPr>
          <a:xfrm>
            <a:off x="2398306" y="4850843"/>
            <a:ext cx="4177362" cy="184019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Segoe UI Light" panose="020B0502040204020203" pitchFamily="34" charset="0"/>
              <a:cs typeface="Segoe UI Light" panose="020B0502040204020203" pitchFamily="34" charset="0"/>
            </a:endParaRPr>
          </a:p>
        </p:txBody>
      </p:sp>
      <p:sp>
        <p:nvSpPr>
          <p:cNvPr id="91" name="Rectangle 90">
            <a:extLst>
              <a:ext uri="{FF2B5EF4-FFF2-40B4-BE49-F238E27FC236}">
                <a16:creationId xmlns:a16="http://schemas.microsoft.com/office/drawing/2014/main" id="{47A614B5-BBC4-0542-942E-D670F9DDC9A1}"/>
              </a:ext>
            </a:extLst>
          </p:cNvPr>
          <p:cNvSpPr/>
          <p:nvPr/>
        </p:nvSpPr>
        <p:spPr>
          <a:xfrm>
            <a:off x="4731828" y="5232328"/>
            <a:ext cx="1726258" cy="12952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Light" panose="020B0502040204020203" pitchFamily="34" charset="0"/>
                <a:cs typeface="Segoe UI Light" panose="020B0502040204020203" pitchFamily="34" charset="0"/>
              </a:rPr>
              <a:t>Programmable p</a:t>
            </a:r>
            <a:r>
              <a:rPr lang="en-US" dirty="0">
                <a:latin typeface="Segoe UI Light" panose="020B0502040204020203" pitchFamily="34" charset="0"/>
                <a:cs typeface="Segoe UI Light" panose="020B0502040204020203" pitchFamily="34" charset="0"/>
              </a:rPr>
              <a:t>acket processing ASIC</a:t>
            </a:r>
          </a:p>
        </p:txBody>
      </p:sp>
      <p:sp>
        <p:nvSpPr>
          <p:cNvPr id="92" name="Rectangle 91">
            <a:extLst>
              <a:ext uri="{FF2B5EF4-FFF2-40B4-BE49-F238E27FC236}">
                <a16:creationId xmlns:a16="http://schemas.microsoft.com/office/drawing/2014/main" id="{481113B3-7E9B-E74D-AB38-389CCE58561E}"/>
              </a:ext>
            </a:extLst>
          </p:cNvPr>
          <p:cNvSpPr/>
          <p:nvPr/>
        </p:nvSpPr>
        <p:spPr>
          <a:xfrm>
            <a:off x="2542604" y="5771455"/>
            <a:ext cx="1505415" cy="756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US" dirty="0">
              <a:latin typeface="Segoe UI Light" panose="020B0502040204020203" pitchFamily="34" charset="0"/>
              <a:cs typeface="Segoe UI Light" panose="020B0502040204020203" pitchFamily="34" charset="0"/>
            </a:endParaRPr>
          </a:p>
        </p:txBody>
      </p:sp>
      <p:sp>
        <p:nvSpPr>
          <p:cNvPr id="137" name="TextBox 136">
            <a:extLst>
              <a:ext uri="{FF2B5EF4-FFF2-40B4-BE49-F238E27FC236}">
                <a16:creationId xmlns:a16="http://schemas.microsoft.com/office/drawing/2014/main" id="{6BB8188C-509B-1149-B25C-3702553524CD}"/>
              </a:ext>
            </a:extLst>
          </p:cNvPr>
          <p:cNvSpPr txBox="1"/>
          <p:nvPr/>
        </p:nvSpPr>
        <p:spPr>
          <a:xfrm>
            <a:off x="2564530" y="5800122"/>
            <a:ext cx="1389236" cy="646331"/>
          </a:xfrm>
          <a:prstGeom prst="rect">
            <a:avLst/>
          </a:prstGeom>
          <a:noFill/>
        </p:spPr>
        <p:txBody>
          <a:bodyPr wrap="square" rtlCol="0">
            <a:spAutoFit/>
          </a:bodyPr>
          <a:lstStyle/>
          <a:p>
            <a:pPr algn="ctr"/>
            <a:r>
              <a:rPr lang="en-US" altLang="zh-CN" dirty="0">
                <a:solidFill>
                  <a:schemeClr val="bg1"/>
                </a:solidFill>
                <a:latin typeface="Segoe UI Light" panose="020B0502040204020203" pitchFamily="34" charset="0"/>
                <a:cs typeface="Segoe UI Light" panose="020B0502040204020203" pitchFamily="34" charset="0"/>
              </a:rPr>
              <a:t>Inference module</a:t>
            </a:r>
            <a:endParaRPr lang="en-US" dirty="0">
              <a:solidFill>
                <a:schemeClr val="bg1"/>
              </a:solidFill>
              <a:latin typeface="Segoe UI Light" panose="020B0502040204020203" pitchFamily="34" charset="0"/>
              <a:cs typeface="Segoe UI Light" panose="020B0502040204020203" pitchFamily="34" charset="0"/>
            </a:endParaRPr>
          </a:p>
        </p:txBody>
      </p:sp>
      <p:sp>
        <p:nvSpPr>
          <p:cNvPr id="138" name="Rectangle 137">
            <a:extLst>
              <a:ext uri="{FF2B5EF4-FFF2-40B4-BE49-F238E27FC236}">
                <a16:creationId xmlns:a16="http://schemas.microsoft.com/office/drawing/2014/main" id="{53A50C43-EEB2-CF4A-B3FA-E4948A6FE247}"/>
              </a:ext>
            </a:extLst>
          </p:cNvPr>
          <p:cNvSpPr/>
          <p:nvPr/>
        </p:nvSpPr>
        <p:spPr>
          <a:xfrm>
            <a:off x="2398305" y="5238032"/>
            <a:ext cx="1649715" cy="44407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US" dirty="0">
              <a:latin typeface="Segoe UI Light" panose="020B0502040204020203" pitchFamily="34" charset="0"/>
              <a:cs typeface="Segoe UI Light" panose="020B0502040204020203" pitchFamily="34" charset="0"/>
            </a:endParaRPr>
          </a:p>
        </p:txBody>
      </p:sp>
      <p:sp>
        <p:nvSpPr>
          <p:cNvPr id="139" name="TextBox 138">
            <a:extLst>
              <a:ext uri="{FF2B5EF4-FFF2-40B4-BE49-F238E27FC236}">
                <a16:creationId xmlns:a16="http://schemas.microsoft.com/office/drawing/2014/main" id="{DD9D780D-7569-6740-8E74-16280A830879}"/>
              </a:ext>
            </a:extLst>
          </p:cNvPr>
          <p:cNvSpPr txBox="1"/>
          <p:nvPr/>
        </p:nvSpPr>
        <p:spPr>
          <a:xfrm>
            <a:off x="2465704" y="5282570"/>
            <a:ext cx="1243802" cy="369332"/>
          </a:xfrm>
          <a:prstGeom prst="rect">
            <a:avLst/>
          </a:prstGeom>
          <a:noFill/>
        </p:spPr>
        <p:txBody>
          <a:bodyPr wrap="none" rtlCol="0">
            <a:spAutoFit/>
          </a:bodyPr>
          <a:lstStyle/>
          <a:p>
            <a:r>
              <a:rPr lang="en-US" altLang="zh-CN" dirty="0">
                <a:latin typeface="Segoe UI Light" panose="020B0502040204020203" pitchFamily="34" charset="0"/>
                <a:cs typeface="Segoe UI Light" panose="020B0502040204020203" pitchFamily="34" charset="0"/>
              </a:rPr>
              <a:t>Transceiver</a:t>
            </a:r>
            <a:endParaRPr lang="en-US" dirty="0">
              <a:latin typeface="Segoe UI Light" panose="020B0502040204020203" pitchFamily="34" charset="0"/>
              <a:cs typeface="Segoe UI Light" panose="020B0502040204020203" pitchFamily="34" charset="0"/>
            </a:endParaRPr>
          </a:p>
        </p:txBody>
      </p:sp>
      <p:cxnSp>
        <p:nvCxnSpPr>
          <p:cNvPr id="141" name="Straight Arrow Connector 140">
            <a:extLst>
              <a:ext uri="{FF2B5EF4-FFF2-40B4-BE49-F238E27FC236}">
                <a16:creationId xmlns:a16="http://schemas.microsoft.com/office/drawing/2014/main" id="{70EE8B01-AE15-EB4A-9A23-2B2C28DDDF8A}"/>
              </a:ext>
            </a:extLst>
          </p:cNvPr>
          <p:cNvCxnSpPr>
            <a:cxnSpLocks/>
            <a:stCxn id="92" idx="3"/>
          </p:cNvCxnSpPr>
          <p:nvPr/>
        </p:nvCxnSpPr>
        <p:spPr>
          <a:xfrm>
            <a:off x="4048019" y="6149538"/>
            <a:ext cx="683809" cy="0"/>
          </a:xfrm>
          <a:prstGeom prst="straightConnector1">
            <a:avLst/>
          </a:prstGeom>
          <a:noFill/>
          <a:ln w="38100">
            <a:solidFill>
              <a:srgbClr val="C0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144" name="Title 1">
            <a:extLst>
              <a:ext uri="{FF2B5EF4-FFF2-40B4-BE49-F238E27FC236}">
                <a16:creationId xmlns:a16="http://schemas.microsoft.com/office/drawing/2014/main" id="{D3FAC05F-AEB8-A74E-823D-4F7A5597D134}"/>
              </a:ext>
            </a:extLst>
          </p:cNvPr>
          <p:cNvSpPr>
            <a:spLocks noGrp="1"/>
          </p:cNvSpPr>
          <p:nvPr>
            <p:ph type="title"/>
          </p:nvPr>
        </p:nvSpPr>
        <p:spPr>
          <a:xfrm>
            <a:off x="384491" y="351941"/>
            <a:ext cx="11201767" cy="1325563"/>
          </a:xfrm>
        </p:spPr>
        <p:txBody>
          <a:bodyPr>
            <a:normAutofit/>
          </a:bodyPr>
          <a:lstStyle/>
          <a:p>
            <a:r>
              <a:rPr lang="en-US" altLang="zh-CN" b="1" dirty="0">
                <a:latin typeface="Segoe UI Light" panose="020B0502040204020203" pitchFamily="34" charset="0"/>
                <a:cs typeface="Segoe UI Light" panose="020B0502040204020203" pitchFamily="34" charset="0"/>
              </a:rPr>
              <a:t>Our proposal: Inference on the switch</a:t>
            </a:r>
            <a:endParaRPr lang="en-US" b="1" dirty="0">
              <a:latin typeface="Segoe UI Light" panose="020B0502040204020203" pitchFamily="34" charset="0"/>
              <a:cs typeface="Segoe UI Light" panose="020B0502040204020203" pitchFamily="34" charset="0"/>
            </a:endParaRPr>
          </a:p>
        </p:txBody>
      </p:sp>
      <p:pic>
        <p:nvPicPr>
          <p:cNvPr id="146" name="Picture 2" descr="Clip Art Servers Icons Network Download - Computer Server Clipart , Free  Transparent Clipart - ClipartKey">
            <a:extLst>
              <a:ext uri="{FF2B5EF4-FFF2-40B4-BE49-F238E27FC236}">
                <a16:creationId xmlns:a16="http://schemas.microsoft.com/office/drawing/2014/main" id="{30ADA00F-A304-FE49-B826-B2DAD72DEC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693" t="5324" r="18690" b="7314"/>
          <a:stretch/>
        </p:blipFill>
        <p:spPr bwMode="auto">
          <a:xfrm>
            <a:off x="6059602" y="2460538"/>
            <a:ext cx="481741" cy="629942"/>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Clip Art Servers Icons Network Download - Computer Server Clipart , Free  Transparent Clipart - ClipartKey">
            <a:extLst>
              <a:ext uri="{FF2B5EF4-FFF2-40B4-BE49-F238E27FC236}">
                <a16:creationId xmlns:a16="http://schemas.microsoft.com/office/drawing/2014/main" id="{0B11FD48-4DB9-3944-BC92-9CACEB33E7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693" t="5324" r="18690" b="7314"/>
          <a:stretch/>
        </p:blipFill>
        <p:spPr bwMode="auto">
          <a:xfrm>
            <a:off x="6044687" y="3186346"/>
            <a:ext cx="481741" cy="629942"/>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Clip Art Servers Icons Network Download - Computer Server Clipart , Free  Transparent Clipart - ClipartKey">
            <a:extLst>
              <a:ext uri="{FF2B5EF4-FFF2-40B4-BE49-F238E27FC236}">
                <a16:creationId xmlns:a16="http://schemas.microsoft.com/office/drawing/2014/main" id="{754C1C67-7BAF-C148-9069-E57DCA46562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693" t="5324" r="18690" b="7314"/>
          <a:stretch/>
        </p:blipFill>
        <p:spPr bwMode="auto">
          <a:xfrm>
            <a:off x="6046148" y="3867940"/>
            <a:ext cx="481741" cy="629942"/>
          </a:xfrm>
          <a:prstGeom prst="rect">
            <a:avLst/>
          </a:prstGeom>
          <a:noFill/>
          <a:extLst>
            <a:ext uri="{909E8E84-426E-40DD-AFC4-6F175D3DCCD1}">
              <a14:hiddenFill xmlns:a14="http://schemas.microsoft.com/office/drawing/2010/main">
                <a:solidFill>
                  <a:srgbClr val="FFFFFF"/>
                </a:solidFill>
              </a14:hiddenFill>
            </a:ext>
          </a:extLst>
        </p:spPr>
      </p:pic>
      <p:cxnSp>
        <p:nvCxnSpPr>
          <p:cNvPr id="156" name="Straight Connector 155">
            <a:extLst>
              <a:ext uri="{FF2B5EF4-FFF2-40B4-BE49-F238E27FC236}">
                <a16:creationId xmlns:a16="http://schemas.microsoft.com/office/drawing/2014/main" id="{4CF78BD1-02B9-2C48-8B87-CCA7C50D8BD1}"/>
              </a:ext>
            </a:extLst>
          </p:cNvPr>
          <p:cNvCxnSpPr>
            <a:cxnSpLocks/>
            <a:stCxn id="153" idx="1"/>
          </p:cNvCxnSpPr>
          <p:nvPr/>
        </p:nvCxnSpPr>
        <p:spPr>
          <a:xfrm flipH="1" flipV="1">
            <a:off x="5078920" y="3296216"/>
            <a:ext cx="965767" cy="205101"/>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0D32A545-EE39-374E-9065-35982D46F0F2}"/>
              </a:ext>
            </a:extLst>
          </p:cNvPr>
          <p:cNvCxnSpPr>
            <a:cxnSpLocks/>
            <a:stCxn id="154" idx="1"/>
          </p:cNvCxnSpPr>
          <p:nvPr/>
        </p:nvCxnSpPr>
        <p:spPr>
          <a:xfrm flipH="1" flipV="1">
            <a:off x="5078920" y="3317482"/>
            <a:ext cx="967228" cy="86542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4CA088E-3184-6247-8A59-37D5DABBB6F3}"/>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71000"/>
                    </a14:imgEffect>
                  </a14:imgLayer>
                </a14:imgProps>
              </a:ext>
            </a:extLst>
          </a:blip>
          <a:stretch>
            <a:fillRect/>
          </a:stretch>
        </p:blipFill>
        <p:spPr>
          <a:xfrm>
            <a:off x="4638692" y="3096227"/>
            <a:ext cx="615331" cy="499764"/>
          </a:xfrm>
          <a:prstGeom prst="rect">
            <a:avLst/>
          </a:prstGeom>
        </p:spPr>
      </p:pic>
      <p:pic>
        <p:nvPicPr>
          <p:cNvPr id="3076" name="Picture 4" descr="AR-VR and its use in manufacturing">
            <a:extLst>
              <a:ext uri="{FF2B5EF4-FFF2-40B4-BE49-F238E27FC236}">
                <a16:creationId xmlns:a16="http://schemas.microsoft.com/office/drawing/2014/main" id="{8C865A86-8D89-9F4D-9CFC-440631656A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971" y="2636980"/>
            <a:ext cx="1871764" cy="1247843"/>
          </a:xfrm>
          <a:prstGeom prst="rect">
            <a:avLst/>
          </a:prstGeom>
          <a:noFill/>
          <a:extLst>
            <a:ext uri="{909E8E84-426E-40DD-AFC4-6F175D3DCCD1}">
              <a14:hiddenFill xmlns:a14="http://schemas.microsoft.com/office/drawing/2010/main">
                <a:solidFill>
                  <a:srgbClr val="FFFFFF"/>
                </a:solidFill>
              </a14:hiddenFill>
            </a:ext>
          </a:extLst>
        </p:spPr>
      </p:pic>
      <p:cxnSp>
        <p:nvCxnSpPr>
          <p:cNvPr id="202" name="Straight Connector 201">
            <a:extLst>
              <a:ext uri="{FF2B5EF4-FFF2-40B4-BE49-F238E27FC236}">
                <a16:creationId xmlns:a16="http://schemas.microsoft.com/office/drawing/2014/main" id="{E2182381-6B25-DC41-BB00-CC7160C661A2}"/>
              </a:ext>
            </a:extLst>
          </p:cNvPr>
          <p:cNvCxnSpPr>
            <a:cxnSpLocks/>
          </p:cNvCxnSpPr>
          <p:nvPr/>
        </p:nvCxnSpPr>
        <p:spPr>
          <a:xfrm flipH="1">
            <a:off x="3720104" y="3297469"/>
            <a:ext cx="967228" cy="715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6" name="Picture 6" descr="Hotspot tower, network tower, signal tower, wifi tower, wireless antenna  icon - Download on Iconfinder">
            <a:extLst>
              <a:ext uri="{FF2B5EF4-FFF2-40B4-BE49-F238E27FC236}">
                <a16:creationId xmlns:a16="http://schemas.microsoft.com/office/drawing/2014/main" id="{FBFE5770-3469-EC45-AB03-33C7654F09B9}"/>
              </a:ext>
            </a:extLst>
          </p:cNvPr>
          <p:cNvPicPr>
            <a:picLocks noChangeAspect="1" noChangeArrowheads="1"/>
          </p:cNvPicPr>
          <p:nvPr/>
        </p:nvPicPr>
        <p:blipFill rotWithShape="1">
          <a:blip r:embed="rId7">
            <a:clrChange>
              <a:clrFrom>
                <a:srgbClr val="FFFFFF">
                  <a:alpha val="0"/>
                </a:srgbClr>
              </a:clrFrom>
              <a:clrTo>
                <a:srgbClr val="FFFFFF">
                  <a:alpha val="0"/>
                </a:srgbClr>
              </a:clrTo>
            </a:clrChange>
            <a:alphaModFix/>
            <a:extLst>
              <a:ext uri="{28A0092B-C50C-407E-A947-70E740481C1C}">
                <a14:useLocalDpi xmlns:a14="http://schemas.microsoft.com/office/drawing/2010/main" val="0"/>
              </a:ext>
            </a:extLst>
          </a:blip>
          <a:srcRect l="22969" r="22675"/>
          <a:stretch/>
        </p:blipFill>
        <p:spPr bwMode="auto">
          <a:xfrm>
            <a:off x="3063345" y="2563957"/>
            <a:ext cx="688402" cy="1266493"/>
          </a:xfrm>
          <a:prstGeom prst="rect">
            <a:avLst/>
          </a:prstGeom>
          <a:noFill/>
          <a:extLst>
            <a:ext uri="{909E8E84-426E-40DD-AFC4-6F175D3DCCD1}">
              <a14:hiddenFill xmlns:a14="http://schemas.microsoft.com/office/drawing/2010/main">
                <a:solidFill>
                  <a:srgbClr val="FFFFFF"/>
                </a:solidFill>
              </a14:hiddenFill>
            </a:ext>
          </a:extLst>
        </p:spPr>
      </p:pic>
      <p:cxnSp>
        <p:nvCxnSpPr>
          <p:cNvPr id="140" name="Straight Arrow Connector 139">
            <a:extLst>
              <a:ext uri="{FF2B5EF4-FFF2-40B4-BE49-F238E27FC236}">
                <a16:creationId xmlns:a16="http://schemas.microsoft.com/office/drawing/2014/main" id="{3B28202F-5E4A-8E48-9E66-7284F0852D55}"/>
              </a:ext>
            </a:extLst>
          </p:cNvPr>
          <p:cNvCxnSpPr>
            <a:cxnSpLocks/>
          </p:cNvCxnSpPr>
          <p:nvPr/>
        </p:nvCxnSpPr>
        <p:spPr>
          <a:xfrm>
            <a:off x="2222318" y="3296217"/>
            <a:ext cx="2372121" cy="8409"/>
          </a:xfrm>
          <a:prstGeom prst="straightConnector1">
            <a:avLst/>
          </a:prstGeom>
          <a:noFill/>
          <a:ln w="38100">
            <a:solidFill>
              <a:srgbClr val="C00000"/>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Arrow Connector 79">
            <a:extLst>
              <a:ext uri="{FF2B5EF4-FFF2-40B4-BE49-F238E27FC236}">
                <a16:creationId xmlns:a16="http://schemas.microsoft.com/office/drawing/2014/main" id="{AC4B591B-F7DA-5241-94B3-822521C0A538}"/>
              </a:ext>
            </a:extLst>
          </p:cNvPr>
          <p:cNvCxnSpPr>
            <a:cxnSpLocks/>
          </p:cNvCxnSpPr>
          <p:nvPr/>
        </p:nvCxnSpPr>
        <p:spPr>
          <a:xfrm>
            <a:off x="5095968" y="3481237"/>
            <a:ext cx="1445375" cy="1369606"/>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FBBEFD5B-F6BF-4F4F-8278-36817454D107}"/>
              </a:ext>
            </a:extLst>
          </p:cNvPr>
          <p:cNvCxnSpPr>
            <a:cxnSpLocks/>
          </p:cNvCxnSpPr>
          <p:nvPr/>
        </p:nvCxnSpPr>
        <p:spPr>
          <a:xfrm flipH="1">
            <a:off x="2398305" y="3418110"/>
            <a:ext cx="2333523" cy="1432733"/>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CBA0324A-54D2-4C4E-8CE1-3155E5121FA8}"/>
              </a:ext>
            </a:extLst>
          </p:cNvPr>
          <p:cNvCxnSpPr>
            <a:cxnSpLocks/>
          </p:cNvCxnSpPr>
          <p:nvPr/>
        </p:nvCxnSpPr>
        <p:spPr>
          <a:xfrm>
            <a:off x="4048018" y="5494679"/>
            <a:ext cx="683810" cy="0"/>
          </a:xfrm>
          <a:prstGeom prst="straightConnector1">
            <a:avLst/>
          </a:prstGeom>
          <a:noFill/>
          <a:ln w="38100">
            <a:solidFill>
              <a:srgbClr val="C0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72" name="TextBox 71">
            <a:extLst>
              <a:ext uri="{FF2B5EF4-FFF2-40B4-BE49-F238E27FC236}">
                <a16:creationId xmlns:a16="http://schemas.microsoft.com/office/drawing/2014/main" id="{C8072CAE-CB6E-0242-93EE-7CC0B0668955}"/>
              </a:ext>
            </a:extLst>
          </p:cNvPr>
          <p:cNvSpPr txBox="1"/>
          <p:nvPr/>
        </p:nvSpPr>
        <p:spPr>
          <a:xfrm>
            <a:off x="6719966" y="5511809"/>
            <a:ext cx="4495588" cy="830997"/>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A few microseconds packet processing latency</a:t>
            </a:r>
          </a:p>
        </p:txBody>
      </p:sp>
      <p:pic>
        <p:nvPicPr>
          <p:cNvPr id="3" name="Graphic 2" descr="Lights On with solid fill">
            <a:extLst>
              <a:ext uri="{FF2B5EF4-FFF2-40B4-BE49-F238E27FC236}">
                <a16:creationId xmlns:a16="http://schemas.microsoft.com/office/drawing/2014/main" id="{F4ABF9BD-E813-C546-B5C8-E678A01A17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64065" y="5790779"/>
            <a:ext cx="756167" cy="756167"/>
          </a:xfrm>
          <a:prstGeom prst="rect">
            <a:avLst/>
          </a:prstGeom>
        </p:spPr>
      </p:pic>
      <p:sp>
        <p:nvSpPr>
          <p:cNvPr id="2" name="TextBox 1">
            <a:extLst>
              <a:ext uri="{FF2B5EF4-FFF2-40B4-BE49-F238E27FC236}">
                <a16:creationId xmlns:a16="http://schemas.microsoft.com/office/drawing/2014/main" id="{B60FC6FB-1E11-F644-AD17-2354E05A3DE3}"/>
              </a:ext>
            </a:extLst>
          </p:cNvPr>
          <p:cNvSpPr txBox="1"/>
          <p:nvPr/>
        </p:nvSpPr>
        <p:spPr>
          <a:xfrm>
            <a:off x="681288" y="1524963"/>
            <a:ext cx="4515980" cy="523220"/>
          </a:xfrm>
          <a:prstGeom prst="rect">
            <a:avLst/>
          </a:prstGeom>
          <a:noFill/>
        </p:spPr>
        <p:txBody>
          <a:bodyPr wrap="none" rtlCol="0">
            <a:spAutoFit/>
          </a:bodyPr>
          <a:lstStyle/>
          <a:p>
            <a:r>
              <a:rPr lang="en-US" altLang="zh-CN" sz="2800" dirty="0">
                <a:latin typeface="Segoe UI Light" panose="020B0502040204020203" pitchFamily="34" charset="0"/>
                <a:cs typeface="Segoe UI Light" panose="020B0502040204020203" pitchFamily="34" charset="0"/>
              </a:rPr>
              <a:t>Computation</a:t>
            </a:r>
            <a:r>
              <a:rPr lang="zh-CN" altLang="en-US" sz="2800" dirty="0">
                <a:latin typeface="Segoe UI Light" panose="020B0502040204020203" pitchFamily="34" charset="0"/>
                <a:cs typeface="Segoe UI Light" panose="020B0502040204020203" pitchFamily="34" charset="0"/>
              </a:rPr>
              <a:t> </a:t>
            </a:r>
            <a:r>
              <a:rPr lang="en-US" altLang="zh-CN" sz="2800" dirty="0">
                <a:latin typeface="Segoe UI Light" panose="020B0502040204020203" pitchFamily="34" charset="0"/>
                <a:cs typeface="Segoe UI Light" panose="020B0502040204020203" pitchFamily="34" charset="0"/>
              </a:rPr>
              <a:t>as</a:t>
            </a:r>
            <a:r>
              <a:rPr lang="en-US" sz="2800" dirty="0">
                <a:latin typeface="Segoe UI Light" panose="020B0502040204020203" pitchFamily="34" charset="0"/>
                <a:cs typeface="Segoe UI Light" panose="020B0502040204020203" pitchFamily="34" charset="0"/>
              </a:rPr>
              <a:t> </a:t>
            </a:r>
            <a:r>
              <a:rPr lang="en-US" altLang="zh-CN" sz="2800" dirty="0">
                <a:latin typeface="Segoe UI Light" panose="020B0502040204020203" pitchFamily="34" charset="0"/>
                <a:cs typeface="Segoe UI Light" panose="020B0502040204020203" pitchFamily="34" charset="0"/>
              </a:rPr>
              <a:t>data</a:t>
            </a:r>
            <a:r>
              <a:rPr lang="en-US" sz="2800" dirty="0">
                <a:latin typeface="Segoe UI Light" panose="020B0502040204020203" pitchFamily="34" charset="0"/>
                <a:cs typeface="Segoe UI Light" panose="020B0502040204020203" pitchFamily="34" charset="0"/>
              </a:rPr>
              <a:t> moves!</a:t>
            </a:r>
          </a:p>
        </p:txBody>
      </p:sp>
      <p:sp>
        <p:nvSpPr>
          <p:cNvPr id="75" name="Rectangle 74">
            <a:extLst>
              <a:ext uri="{FF2B5EF4-FFF2-40B4-BE49-F238E27FC236}">
                <a16:creationId xmlns:a16="http://schemas.microsoft.com/office/drawing/2014/main" id="{2A41D6EE-811A-994A-BE85-6F976FABE541}"/>
              </a:ext>
            </a:extLst>
          </p:cNvPr>
          <p:cNvSpPr/>
          <p:nvPr/>
        </p:nvSpPr>
        <p:spPr>
          <a:xfrm>
            <a:off x="2742970" y="3079308"/>
            <a:ext cx="160478" cy="18466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63734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3.7037E-6 L -0.11263 0.08819 " pathEditMode="relative" rAng="0" ptsTypes="AA">
                                      <p:cBhvr>
                                        <p:cTn id="6" dur="2000" fill="hold"/>
                                        <p:tgtEl>
                                          <p:spTgt spid="37"/>
                                        </p:tgtEl>
                                        <p:attrNameLst>
                                          <p:attrName>ppt_x</p:attrName>
                                          <p:attrName>ppt_y</p:attrName>
                                        </p:attrNameLst>
                                      </p:cBhvr>
                                      <p:rCtr x="-5638" y="4398"/>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wipe(left)">
                                      <p:cBhvr>
                                        <p:cTn id="11" dur="500"/>
                                        <p:tgtEl>
                                          <p:spTgt spid="14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2" nodeType="click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0" presetClass="path" presetSubtype="0" repeatCount="indefinite" accel="50000" decel="50000" fill="hold" grpId="1" nodeType="withEffect">
                                  <p:stCondLst>
                                    <p:cond delay="0"/>
                                  </p:stCondLst>
                                  <p:childTnLst>
                                    <p:animMotion origin="layout" path="M -2.08333E-7 -3.33333E-6 L 0.12708 0.0007 L 0.1987 0.00255 C 0.21328 0.00625 0.21367 0.01621 0.21536 0.02292 C 0.21706 0.02963 0.2207 0.03889 0.20911 0.0426 C 0.1974 0.0463 0.14557 0.04514 0.14557 0.04537 L -0.00208 0.04422 " pathEditMode="relative" rAng="0" ptsTypes="AAAAAAA">
                                      <p:cBhvr>
                                        <p:cTn id="42" dur="2000" fill="hold"/>
                                        <p:tgtEl>
                                          <p:spTgt spid="75"/>
                                        </p:tgtEl>
                                        <p:attrNameLst>
                                          <p:attrName>ppt_x</p:attrName>
                                          <p:attrName>ppt_y</p:attrName>
                                        </p:attrNameLst>
                                      </p:cBhvr>
                                      <p:rCtr x="10755" y="2269"/>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1" grpId="0" animBg="1"/>
      <p:bldP spid="92" grpId="0" animBg="1"/>
      <p:bldP spid="137" grpId="0"/>
      <p:bldP spid="138" grpId="0" animBg="1"/>
      <p:bldP spid="139" grpId="0"/>
      <p:bldP spid="72" grpId="0"/>
      <p:bldP spid="75" grpId="1" animBg="1"/>
      <p:bldP spid="75"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ABAF-33AE-D44C-99EA-A12729E8AB6C}"/>
              </a:ext>
            </a:extLst>
          </p:cNvPr>
          <p:cNvSpPr>
            <a:spLocks noGrp="1"/>
          </p:cNvSpPr>
          <p:nvPr>
            <p:ph type="title"/>
          </p:nvPr>
        </p:nvSpPr>
        <p:spPr/>
        <p:txBody>
          <a:bodyPr/>
          <a:lstStyle/>
          <a:p>
            <a:r>
              <a:rPr lang="en-US" b="1" dirty="0">
                <a:latin typeface="Segoe UI Light" panose="020B0502040204020203" pitchFamily="34" charset="0"/>
                <a:cs typeface="Segoe UI Light" panose="020B0502040204020203" pitchFamily="34" charset="0"/>
              </a:rPr>
              <a:t>Packet Processing: Switch ASIC vs. CPU</a:t>
            </a:r>
          </a:p>
        </p:txBody>
      </p:sp>
      <p:sp>
        <p:nvSpPr>
          <p:cNvPr id="3" name="Content Placeholder 2">
            <a:extLst>
              <a:ext uri="{FF2B5EF4-FFF2-40B4-BE49-F238E27FC236}">
                <a16:creationId xmlns:a16="http://schemas.microsoft.com/office/drawing/2014/main" id="{9166BD18-7D29-294D-91D3-742C613E5E10}"/>
              </a:ext>
            </a:extLst>
          </p:cNvPr>
          <p:cNvSpPr>
            <a:spLocks noGrp="1"/>
          </p:cNvSpPr>
          <p:nvPr>
            <p:ph idx="1"/>
          </p:nvPr>
        </p:nvSpPr>
        <p:spPr>
          <a:xfrm>
            <a:off x="533830" y="3967461"/>
            <a:ext cx="5612970" cy="1325563"/>
          </a:xfrm>
        </p:spPr>
        <p:txBody>
          <a:bodyPr/>
          <a:lstStyle/>
          <a:p>
            <a:pPr fontAlgn="base"/>
            <a:r>
              <a:rPr lang="en-US" dirty="0">
                <a:latin typeface="Segoe UI Light" panose="020B0502040204020203" pitchFamily="34" charset="0"/>
                <a:cs typeface="Segoe UI Light" panose="020B0502040204020203" pitchFamily="34" charset="0"/>
              </a:rPr>
              <a:t>CPU chip</a:t>
            </a:r>
            <a:endParaRPr lang="en-US" sz="1600" dirty="0">
              <a:latin typeface="Segoe UI Light" panose="020B0502040204020203" pitchFamily="34" charset="0"/>
              <a:cs typeface="Segoe UI Light" panose="020B0502040204020203" pitchFamily="34" charset="0"/>
            </a:endParaRPr>
          </a:p>
          <a:p>
            <a:pPr lvl="1" fontAlgn="base"/>
            <a:r>
              <a:rPr lang="en-US" dirty="0">
                <a:latin typeface="Segoe UI Light" panose="020B0502040204020203" pitchFamily="34" charset="0"/>
                <a:cs typeface="Segoe UI Light" panose="020B0502040204020203" pitchFamily="34" charset="0"/>
              </a:rPr>
              <a:t>Xeon Gold 6152 2.1GHz ⇒ </a:t>
            </a:r>
            <a:r>
              <a:rPr lang="en-US" b="1" dirty="0">
                <a:latin typeface="Segoe UI Light" panose="020B0502040204020203" pitchFamily="34" charset="0"/>
                <a:cs typeface="Segoe UI Light" panose="020B0502040204020203" pitchFamily="34" charset="0"/>
              </a:rPr>
              <a:t>5.2 million packet per second (PPS).</a:t>
            </a:r>
          </a:p>
        </p:txBody>
      </p:sp>
      <p:pic>
        <p:nvPicPr>
          <p:cNvPr id="7" name="Picture 6">
            <a:extLst>
              <a:ext uri="{FF2B5EF4-FFF2-40B4-BE49-F238E27FC236}">
                <a16:creationId xmlns:a16="http://schemas.microsoft.com/office/drawing/2014/main" id="{9EADD369-503D-9C46-908B-A0C212F3A901}"/>
              </a:ext>
            </a:extLst>
          </p:cNvPr>
          <p:cNvPicPr>
            <a:picLocks noChangeAspect="1"/>
          </p:cNvPicPr>
          <p:nvPr/>
        </p:nvPicPr>
        <p:blipFill>
          <a:blip r:embed="rId3"/>
          <a:stretch>
            <a:fillRect/>
          </a:stretch>
        </p:blipFill>
        <p:spPr>
          <a:xfrm>
            <a:off x="7967833" y="1753639"/>
            <a:ext cx="2343776" cy="1969200"/>
          </a:xfrm>
          <a:prstGeom prst="rect">
            <a:avLst/>
          </a:prstGeom>
        </p:spPr>
      </p:pic>
      <p:sp>
        <p:nvSpPr>
          <p:cNvPr id="8" name="Rectangle 7">
            <a:extLst>
              <a:ext uri="{FF2B5EF4-FFF2-40B4-BE49-F238E27FC236}">
                <a16:creationId xmlns:a16="http://schemas.microsoft.com/office/drawing/2014/main" id="{46D3B269-2BB8-9043-B258-EE93A91B8345}"/>
              </a:ext>
            </a:extLst>
          </p:cNvPr>
          <p:cNvSpPr/>
          <p:nvPr/>
        </p:nvSpPr>
        <p:spPr>
          <a:xfrm>
            <a:off x="6466001" y="3967461"/>
            <a:ext cx="5560899" cy="1325563"/>
          </a:xfrm>
          <a:prstGeom prst="rect">
            <a:avLst/>
          </a:prstGeom>
        </p:spPr>
        <p:txBody>
          <a:bodyPr vert="horz" lIns="91440" tIns="45720" rIns="91440" bIns="45720" rtlCol="0">
            <a:normAutofit/>
          </a:bodyPr>
          <a:lstStyle/>
          <a:p>
            <a:pPr marL="228600" indent="-228600" fontAlgn="base">
              <a:lnSpc>
                <a:spcPct val="90000"/>
              </a:lnSpc>
              <a:spcBef>
                <a:spcPts val="1000"/>
              </a:spcBef>
              <a:buFont typeface="Arial" panose="020B0604020202020204" pitchFamily="34" charset="0"/>
              <a:buChar char="•"/>
            </a:pPr>
            <a:r>
              <a:rPr lang="en-US" sz="2800" dirty="0">
                <a:latin typeface="Segoe UI Light" panose="020B0502040204020203" pitchFamily="34" charset="0"/>
                <a:cs typeface="Segoe UI Light" panose="020B0502040204020203" pitchFamily="34" charset="0"/>
              </a:rPr>
              <a:t>Switch ASIC chip</a:t>
            </a:r>
          </a:p>
          <a:p>
            <a:pPr marL="685800" lvl="1" indent="-228600" fontAlgn="base">
              <a:lnSpc>
                <a:spcPct val="90000"/>
              </a:lnSpc>
              <a:spcBef>
                <a:spcPts val="500"/>
              </a:spcBef>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Tofino II </a:t>
            </a:r>
            <a:r>
              <a:rPr lang="en-US" altLang="zh-CN" sz="2400" dirty="0">
                <a:latin typeface="Segoe UI Light" panose="020B0502040204020203" pitchFamily="34" charset="0"/>
                <a:cs typeface="Segoe UI Light" panose="020B0502040204020203" pitchFamily="34" charset="0"/>
              </a:rPr>
              <a:t>32</a:t>
            </a:r>
            <a:r>
              <a:rPr lang="zh-CN" altLang="en-US" sz="2400" dirty="0">
                <a:latin typeface="Segoe UI Light" panose="020B0502040204020203" pitchFamily="34" charset="0"/>
                <a:cs typeface="Segoe UI Light" panose="020B0502040204020203" pitchFamily="34" charset="0"/>
              </a:rPr>
              <a:t> </a:t>
            </a:r>
            <a:r>
              <a:rPr lang="en-US" altLang="zh-CN" sz="2400" dirty="0">
                <a:latin typeface="Segoe UI Light" panose="020B0502040204020203" pitchFamily="34" charset="0"/>
                <a:cs typeface="Segoe UI Light" panose="020B0502040204020203" pitchFamily="34" charset="0"/>
              </a:rPr>
              <a:t>ports</a:t>
            </a:r>
            <a:r>
              <a:rPr lang="en-US" sz="2400" dirty="0">
                <a:latin typeface="Segoe UI Light" panose="020B0502040204020203" pitchFamily="34" charset="0"/>
                <a:cs typeface="Segoe UI Light" panose="020B0502040204020203" pitchFamily="34" charset="0"/>
              </a:rPr>
              <a:t> 400GbE ⇒ </a:t>
            </a:r>
            <a:r>
              <a:rPr lang="en-US" sz="2400" b="1" dirty="0">
                <a:latin typeface="Segoe UI Light" panose="020B0502040204020203" pitchFamily="34" charset="0"/>
                <a:cs typeface="Segoe UI Light" panose="020B0502040204020203" pitchFamily="34" charset="0"/>
              </a:rPr>
              <a:t>6 billion packet per second (PPS).</a:t>
            </a:r>
          </a:p>
        </p:txBody>
      </p:sp>
      <p:sp>
        <p:nvSpPr>
          <p:cNvPr id="4" name="Slide Number Placeholder 3">
            <a:extLst>
              <a:ext uri="{FF2B5EF4-FFF2-40B4-BE49-F238E27FC236}">
                <a16:creationId xmlns:a16="http://schemas.microsoft.com/office/drawing/2014/main" id="{F9272874-6992-AB44-8188-124D550F1F98}"/>
              </a:ext>
            </a:extLst>
          </p:cNvPr>
          <p:cNvSpPr>
            <a:spLocks noGrp="1"/>
          </p:cNvSpPr>
          <p:nvPr>
            <p:ph type="sldNum" sz="quarter" idx="12"/>
          </p:nvPr>
        </p:nvSpPr>
        <p:spPr/>
        <p:txBody>
          <a:bodyPr/>
          <a:lstStyle/>
          <a:p>
            <a:fld id="{F6CE2AD5-A7E3-4F48-855E-5E0BE41D1A1A}" type="slidenum">
              <a:rPr lang="en-US" smtClean="0">
                <a:latin typeface="Segoe UI Light" panose="020B0502040204020203" pitchFamily="34" charset="0"/>
                <a:cs typeface="Segoe UI Light" panose="020B0502040204020203" pitchFamily="34" charset="0"/>
              </a:rPr>
              <a:t>6</a:t>
            </a:fld>
            <a:endParaRPr lang="en-US">
              <a:latin typeface="Segoe UI Light" panose="020B0502040204020203" pitchFamily="34" charset="0"/>
              <a:cs typeface="Segoe UI Light" panose="020B0502040204020203" pitchFamily="34" charset="0"/>
            </a:endParaRPr>
          </a:p>
        </p:txBody>
      </p:sp>
      <p:pic>
        <p:nvPicPr>
          <p:cNvPr id="1026" name="Picture 2" descr="BX806736142">
            <a:extLst>
              <a:ext uri="{FF2B5EF4-FFF2-40B4-BE49-F238E27FC236}">
                <a16:creationId xmlns:a16="http://schemas.microsoft.com/office/drawing/2014/main" id="{FB81B162-2E71-4267-8FE3-C84B12A3C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769" y="1690688"/>
            <a:ext cx="2095103" cy="209510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CF47567-BE88-44A2-A780-7DB7C24B2070}"/>
              </a:ext>
            </a:extLst>
          </p:cNvPr>
          <p:cNvSpPr txBox="1"/>
          <p:nvPr/>
        </p:nvSpPr>
        <p:spPr>
          <a:xfrm>
            <a:off x="838200" y="6413698"/>
            <a:ext cx="9965592" cy="276999"/>
          </a:xfrm>
          <a:prstGeom prst="rect">
            <a:avLst/>
          </a:prstGeom>
          <a:noFill/>
        </p:spPr>
        <p:txBody>
          <a:bodyPr wrap="square">
            <a:spAutoFit/>
          </a:bodyPr>
          <a:lstStyle/>
          <a:p>
            <a:r>
              <a:rPr lang="en-US" sz="1200" dirty="0">
                <a:latin typeface="Segoe UI Light" panose="020B0502040204020203" pitchFamily="34" charset="0"/>
                <a:cs typeface="Segoe UI Light" panose="020B0502040204020203" pitchFamily="34" charset="0"/>
                <a:hlinkClick r:id="rId5"/>
              </a:rPr>
              <a:t>https://www.intel.com/content/dam/www/public/us/en/documents/case-studies/att-cpu-impact-on-packet-processing-perfomance-paper.pdf</a:t>
            </a:r>
            <a:r>
              <a:rPr lang="en-US" sz="1200" dirty="0">
                <a:latin typeface="Segoe UI Light" panose="020B0502040204020203" pitchFamily="34" charset="0"/>
                <a:cs typeface="Segoe UI Light" panose="020B0502040204020203" pitchFamily="34" charset="0"/>
              </a:rPr>
              <a:t> </a:t>
            </a:r>
          </a:p>
        </p:txBody>
      </p:sp>
      <p:sp>
        <p:nvSpPr>
          <p:cNvPr id="10" name="Rounded Rectangle 9">
            <a:extLst>
              <a:ext uri="{FF2B5EF4-FFF2-40B4-BE49-F238E27FC236}">
                <a16:creationId xmlns:a16="http://schemas.microsoft.com/office/drawing/2014/main" id="{FE922F71-69B7-BD4F-94B3-FD99D2298DD8}"/>
              </a:ext>
            </a:extLst>
          </p:cNvPr>
          <p:cNvSpPr/>
          <p:nvPr/>
        </p:nvSpPr>
        <p:spPr>
          <a:xfrm>
            <a:off x="847411" y="5436906"/>
            <a:ext cx="10206881" cy="71821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Light" panose="020B0502040204020203" pitchFamily="34" charset="0"/>
                <a:cs typeface="Segoe UI Light" panose="020B0502040204020203" pitchFamily="34" charset="0"/>
              </a:rPr>
              <a:t>In-network computing is </a:t>
            </a:r>
            <a:r>
              <a:rPr lang="en-US" sz="2400" dirty="0">
                <a:solidFill>
                  <a:srgbClr val="C00000"/>
                </a:solidFill>
                <a:latin typeface="Segoe UI Light" panose="020B0502040204020203" pitchFamily="34" charset="0"/>
                <a:cs typeface="Segoe UI Light" panose="020B0502040204020203" pitchFamily="34" charset="0"/>
              </a:rPr>
              <a:t>1000x faster </a:t>
            </a:r>
            <a:r>
              <a:rPr lang="en-US" sz="2400" dirty="0">
                <a:latin typeface="Segoe UI Light" panose="020B0502040204020203" pitchFamily="34" charset="0"/>
                <a:cs typeface="Segoe UI Light" panose="020B0502040204020203" pitchFamily="34" charset="0"/>
              </a:rPr>
              <a:t>than server-based computing.</a:t>
            </a:r>
          </a:p>
        </p:txBody>
      </p:sp>
    </p:spTree>
    <p:extLst>
      <p:ext uri="{BB962C8B-B14F-4D97-AF65-F5344CB8AC3E}">
        <p14:creationId xmlns:p14="http://schemas.microsoft.com/office/powerpoint/2010/main" val="181807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A57D2A-C823-404F-B0BA-E228F383B1DD}"/>
              </a:ext>
            </a:extLst>
          </p:cNvPr>
          <p:cNvSpPr>
            <a:spLocks noGrp="1"/>
          </p:cNvSpPr>
          <p:nvPr>
            <p:ph type="sldNum" sz="quarter" idx="12"/>
          </p:nvPr>
        </p:nvSpPr>
        <p:spPr>
          <a:xfrm>
            <a:off x="9161042" y="6483588"/>
            <a:ext cx="2743200" cy="365125"/>
          </a:xfrm>
        </p:spPr>
        <p:txBody>
          <a:bodyPr/>
          <a:lstStyle/>
          <a:p>
            <a:fld id="{F6CE2AD5-A7E3-4F48-855E-5E0BE41D1A1A}" type="slidenum">
              <a:rPr lang="en-US" smtClean="0">
                <a:latin typeface="Segoe UI Light" panose="020B0502040204020203" pitchFamily="34" charset="0"/>
                <a:cs typeface="Segoe UI Light" panose="020B0502040204020203" pitchFamily="34" charset="0"/>
              </a:rPr>
              <a:t>7</a:t>
            </a:fld>
            <a:endParaRPr lang="en-US">
              <a:latin typeface="Segoe UI Light" panose="020B0502040204020203" pitchFamily="34" charset="0"/>
              <a:cs typeface="Segoe UI Light" panose="020B0502040204020203" pitchFamily="34" charset="0"/>
            </a:endParaRPr>
          </a:p>
        </p:txBody>
      </p:sp>
      <p:cxnSp>
        <p:nvCxnSpPr>
          <p:cNvPr id="10" name="Straight Connector 9">
            <a:extLst>
              <a:ext uri="{FF2B5EF4-FFF2-40B4-BE49-F238E27FC236}">
                <a16:creationId xmlns:a16="http://schemas.microsoft.com/office/drawing/2014/main" id="{4D840014-FBFB-8A48-8B4E-97941DB05DCC}"/>
              </a:ext>
            </a:extLst>
          </p:cNvPr>
          <p:cNvCxnSpPr>
            <a:cxnSpLocks/>
          </p:cNvCxnSpPr>
          <p:nvPr/>
        </p:nvCxnSpPr>
        <p:spPr>
          <a:xfrm flipH="1">
            <a:off x="5246697" y="2532890"/>
            <a:ext cx="968182" cy="53099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2EDCAB3-A794-1D47-9D34-C74596F90E64}"/>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71000"/>
                    </a14:imgEffect>
                  </a14:imgLayer>
                </a14:imgProps>
              </a:ext>
            </a:extLst>
          </a:blip>
          <a:stretch>
            <a:fillRect/>
          </a:stretch>
        </p:blipFill>
        <p:spPr>
          <a:xfrm>
            <a:off x="-2422170" y="-2104427"/>
            <a:ext cx="95143" cy="77274"/>
          </a:xfrm>
          <a:prstGeom prst="rect">
            <a:avLst/>
          </a:prstGeom>
        </p:spPr>
      </p:pic>
      <p:grpSp>
        <p:nvGrpSpPr>
          <p:cNvPr id="37" name="Group 36">
            <a:extLst>
              <a:ext uri="{FF2B5EF4-FFF2-40B4-BE49-F238E27FC236}">
                <a16:creationId xmlns:a16="http://schemas.microsoft.com/office/drawing/2014/main" id="{3368EC84-16FD-014F-B953-EA2BAFD14789}"/>
              </a:ext>
            </a:extLst>
          </p:cNvPr>
          <p:cNvGrpSpPr/>
          <p:nvPr/>
        </p:nvGrpSpPr>
        <p:grpSpPr>
          <a:xfrm>
            <a:off x="4663510" y="2012559"/>
            <a:ext cx="732011" cy="760909"/>
            <a:chOff x="8849616" y="1656562"/>
            <a:chExt cx="879484" cy="976286"/>
          </a:xfrm>
          <a:solidFill>
            <a:schemeClr val="accent6">
              <a:lumMod val="60000"/>
              <a:lumOff val="40000"/>
            </a:schemeClr>
          </a:solidFill>
        </p:grpSpPr>
        <p:sp>
          <p:nvSpPr>
            <p:cNvPr id="38" name="Oval 37">
              <a:extLst>
                <a:ext uri="{FF2B5EF4-FFF2-40B4-BE49-F238E27FC236}">
                  <a16:creationId xmlns:a16="http://schemas.microsoft.com/office/drawing/2014/main" id="{AA33FF41-92BC-4849-912B-83344DF0EA5D}"/>
                </a:ext>
              </a:extLst>
            </p:cNvPr>
            <p:cNvSpPr/>
            <p:nvPr/>
          </p:nvSpPr>
          <p:spPr>
            <a:xfrm>
              <a:off x="8849617" y="1799781"/>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39" name="Oval 38">
              <a:extLst>
                <a:ext uri="{FF2B5EF4-FFF2-40B4-BE49-F238E27FC236}">
                  <a16:creationId xmlns:a16="http://schemas.microsoft.com/office/drawing/2014/main" id="{4B4FC263-F8E6-BC42-871E-849099E596E5}"/>
                </a:ext>
              </a:extLst>
            </p:cNvPr>
            <p:cNvSpPr/>
            <p:nvPr/>
          </p:nvSpPr>
          <p:spPr>
            <a:xfrm>
              <a:off x="8849617" y="2063100"/>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0" name="Oval 39">
              <a:extLst>
                <a:ext uri="{FF2B5EF4-FFF2-40B4-BE49-F238E27FC236}">
                  <a16:creationId xmlns:a16="http://schemas.microsoft.com/office/drawing/2014/main" id="{18A0EE37-7B7C-C44C-8D6A-24882B052E51}"/>
                </a:ext>
              </a:extLst>
            </p:cNvPr>
            <p:cNvSpPr/>
            <p:nvPr/>
          </p:nvSpPr>
          <p:spPr>
            <a:xfrm>
              <a:off x="8849616" y="2326766"/>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1" name="Oval 40">
              <a:extLst>
                <a:ext uri="{FF2B5EF4-FFF2-40B4-BE49-F238E27FC236}">
                  <a16:creationId xmlns:a16="http://schemas.microsoft.com/office/drawing/2014/main" id="{D7B3D6AB-6351-5546-A4AB-319CF8C02F29}"/>
                </a:ext>
              </a:extLst>
            </p:cNvPr>
            <p:cNvSpPr/>
            <p:nvPr/>
          </p:nvSpPr>
          <p:spPr>
            <a:xfrm>
              <a:off x="9214165" y="1930466"/>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2" name="Oval 41">
              <a:extLst>
                <a:ext uri="{FF2B5EF4-FFF2-40B4-BE49-F238E27FC236}">
                  <a16:creationId xmlns:a16="http://schemas.microsoft.com/office/drawing/2014/main" id="{D1DB0E4A-E6F8-EE4F-AC8A-E0F3E70F14D7}"/>
                </a:ext>
              </a:extLst>
            </p:cNvPr>
            <p:cNvSpPr/>
            <p:nvPr/>
          </p:nvSpPr>
          <p:spPr>
            <a:xfrm>
              <a:off x="9214164" y="2212145"/>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3" name="Oval 42">
              <a:extLst>
                <a:ext uri="{FF2B5EF4-FFF2-40B4-BE49-F238E27FC236}">
                  <a16:creationId xmlns:a16="http://schemas.microsoft.com/office/drawing/2014/main" id="{6979E3CF-ADA9-B54B-84A0-245440329CFE}"/>
                </a:ext>
              </a:extLst>
            </p:cNvPr>
            <p:cNvSpPr/>
            <p:nvPr/>
          </p:nvSpPr>
          <p:spPr>
            <a:xfrm>
              <a:off x="9214164" y="1656562"/>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4" name="Oval 43">
              <a:extLst>
                <a:ext uri="{FF2B5EF4-FFF2-40B4-BE49-F238E27FC236}">
                  <a16:creationId xmlns:a16="http://schemas.microsoft.com/office/drawing/2014/main" id="{C364C6B3-1A6E-1F45-B287-DD5ECC314C43}"/>
                </a:ext>
              </a:extLst>
            </p:cNvPr>
            <p:cNvSpPr/>
            <p:nvPr/>
          </p:nvSpPr>
          <p:spPr>
            <a:xfrm>
              <a:off x="9214164" y="2482536"/>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5" name="Oval 44">
              <a:extLst>
                <a:ext uri="{FF2B5EF4-FFF2-40B4-BE49-F238E27FC236}">
                  <a16:creationId xmlns:a16="http://schemas.microsoft.com/office/drawing/2014/main" id="{D2C36188-9A22-9C42-9002-C73087FD3179}"/>
                </a:ext>
              </a:extLst>
            </p:cNvPr>
            <p:cNvSpPr/>
            <p:nvPr/>
          </p:nvSpPr>
          <p:spPr>
            <a:xfrm>
              <a:off x="9578713" y="1798311"/>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6" name="Oval 45">
              <a:extLst>
                <a:ext uri="{FF2B5EF4-FFF2-40B4-BE49-F238E27FC236}">
                  <a16:creationId xmlns:a16="http://schemas.microsoft.com/office/drawing/2014/main" id="{E1680608-B180-B441-B1BD-45365D21CE39}"/>
                </a:ext>
              </a:extLst>
            </p:cNvPr>
            <p:cNvSpPr/>
            <p:nvPr/>
          </p:nvSpPr>
          <p:spPr>
            <a:xfrm>
              <a:off x="9578711" y="2065457"/>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47" name="Oval 46">
              <a:extLst>
                <a:ext uri="{FF2B5EF4-FFF2-40B4-BE49-F238E27FC236}">
                  <a16:creationId xmlns:a16="http://schemas.microsoft.com/office/drawing/2014/main" id="{31878D7F-A75C-E04B-B03A-10570EF594D3}"/>
                </a:ext>
              </a:extLst>
            </p:cNvPr>
            <p:cNvSpPr/>
            <p:nvPr/>
          </p:nvSpPr>
          <p:spPr>
            <a:xfrm>
              <a:off x="9578711" y="2331292"/>
              <a:ext cx="150387" cy="1503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cxnSp>
          <p:nvCxnSpPr>
            <p:cNvPr id="48" name="Straight Connector 47">
              <a:extLst>
                <a:ext uri="{FF2B5EF4-FFF2-40B4-BE49-F238E27FC236}">
                  <a16:creationId xmlns:a16="http://schemas.microsoft.com/office/drawing/2014/main" id="{7519FD37-644D-A64A-8B71-EDC03A76FACA}"/>
                </a:ext>
              </a:extLst>
            </p:cNvPr>
            <p:cNvCxnSpPr>
              <a:cxnSpLocks/>
              <a:stCxn id="38" idx="6"/>
              <a:endCxn id="43" idx="2"/>
            </p:cNvCxnSpPr>
            <p:nvPr/>
          </p:nvCxnSpPr>
          <p:spPr>
            <a:xfrm flipV="1">
              <a:off x="9000004" y="1731718"/>
              <a:ext cx="214160" cy="143219"/>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EB5C43F-EAD5-F747-B1FC-A5F63B7A8545}"/>
                </a:ext>
              </a:extLst>
            </p:cNvPr>
            <p:cNvCxnSpPr>
              <a:cxnSpLocks/>
              <a:stCxn id="39" idx="6"/>
              <a:endCxn id="41" idx="2"/>
            </p:cNvCxnSpPr>
            <p:nvPr/>
          </p:nvCxnSpPr>
          <p:spPr>
            <a:xfrm flipV="1">
              <a:off x="9000004" y="2005622"/>
              <a:ext cx="214161" cy="13263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2E02E7AB-DF38-CD40-883A-8E7A1EB9D610}"/>
                </a:ext>
              </a:extLst>
            </p:cNvPr>
            <p:cNvCxnSpPr>
              <a:cxnSpLocks/>
              <a:stCxn id="39" idx="6"/>
              <a:endCxn id="42" idx="2"/>
            </p:cNvCxnSpPr>
            <p:nvPr/>
          </p:nvCxnSpPr>
          <p:spPr>
            <a:xfrm>
              <a:off x="9000004" y="2138256"/>
              <a:ext cx="214160" cy="14904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1AF02C38-23D9-8145-92E4-BE3C9B648B35}"/>
                </a:ext>
              </a:extLst>
            </p:cNvPr>
            <p:cNvCxnSpPr>
              <a:cxnSpLocks/>
              <a:stCxn id="38" idx="6"/>
              <a:endCxn id="41" idx="2"/>
            </p:cNvCxnSpPr>
            <p:nvPr/>
          </p:nvCxnSpPr>
          <p:spPr>
            <a:xfrm>
              <a:off x="9000004" y="1874937"/>
              <a:ext cx="214161" cy="13068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938503BE-A9E3-1E43-9365-1DCC0A4A5601}"/>
                </a:ext>
              </a:extLst>
            </p:cNvPr>
            <p:cNvCxnSpPr>
              <a:cxnSpLocks/>
              <a:stCxn id="40" idx="6"/>
              <a:endCxn id="42" idx="2"/>
            </p:cNvCxnSpPr>
            <p:nvPr/>
          </p:nvCxnSpPr>
          <p:spPr>
            <a:xfrm flipV="1">
              <a:off x="9000003" y="2287301"/>
              <a:ext cx="214161" cy="114621"/>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7B55C176-EC53-FF47-BAC2-951FBD64B542}"/>
                </a:ext>
              </a:extLst>
            </p:cNvPr>
            <p:cNvCxnSpPr>
              <a:cxnSpLocks/>
              <a:stCxn id="40" idx="6"/>
              <a:endCxn id="44" idx="2"/>
            </p:cNvCxnSpPr>
            <p:nvPr/>
          </p:nvCxnSpPr>
          <p:spPr>
            <a:xfrm>
              <a:off x="9000003" y="2401922"/>
              <a:ext cx="214161" cy="15577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149E4D2B-F68B-E648-9471-870D550ABB0E}"/>
                </a:ext>
              </a:extLst>
            </p:cNvPr>
            <p:cNvCxnSpPr>
              <a:cxnSpLocks/>
              <a:stCxn id="43" idx="6"/>
              <a:endCxn id="45" idx="2"/>
            </p:cNvCxnSpPr>
            <p:nvPr/>
          </p:nvCxnSpPr>
          <p:spPr>
            <a:xfrm>
              <a:off x="9364551" y="1731718"/>
              <a:ext cx="214162" cy="141749"/>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0FA133E1-2EAB-594C-AAA5-D08521150A34}"/>
                </a:ext>
              </a:extLst>
            </p:cNvPr>
            <p:cNvCxnSpPr>
              <a:cxnSpLocks/>
              <a:stCxn id="41" idx="6"/>
              <a:endCxn id="45" idx="2"/>
            </p:cNvCxnSpPr>
            <p:nvPr/>
          </p:nvCxnSpPr>
          <p:spPr>
            <a:xfrm flipV="1">
              <a:off x="9364552" y="1873467"/>
              <a:ext cx="214161" cy="13215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5BC99B95-A309-1843-87CE-4C4786DBFB5E}"/>
                </a:ext>
              </a:extLst>
            </p:cNvPr>
            <p:cNvCxnSpPr>
              <a:cxnSpLocks/>
              <a:stCxn id="41" idx="6"/>
              <a:endCxn id="46" idx="2"/>
            </p:cNvCxnSpPr>
            <p:nvPr/>
          </p:nvCxnSpPr>
          <p:spPr>
            <a:xfrm>
              <a:off x="9364552" y="2005622"/>
              <a:ext cx="214159" cy="134991"/>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2A4BDE0F-1043-0F4E-81CE-5FBA609F19B2}"/>
                </a:ext>
              </a:extLst>
            </p:cNvPr>
            <p:cNvCxnSpPr>
              <a:cxnSpLocks/>
              <a:stCxn id="42" idx="6"/>
              <a:endCxn id="46" idx="2"/>
            </p:cNvCxnSpPr>
            <p:nvPr/>
          </p:nvCxnSpPr>
          <p:spPr>
            <a:xfrm flipV="1">
              <a:off x="9364551" y="2140613"/>
              <a:ext cx="214160" cy="146688"/>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70C7476-EF88-8648-AC42-CE837DD33185}"/>
                </a:ext>
              </a:extLst>
            </p:cNvPr>
            <p:cNvCxnSpPr>
              <a:cxnSpLocks/>
              <a:stCxn id="42" idx="6"/>
              <a:endCxn id="47" idx="2"/>
            </p:cNvCxnSpPr>
            <p:nvPr/>
          </p:nvCxnSpPr>
          <p:spPr>
            <a:xfrm>
              <a:off x="9364551" y="2287301"/>
              <a:ext cx="214160" cy="119147"/>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AFAEBE9-432B-2C41-BC1D-10A105B63C82}"/>
                </a:ext>
              </a:extLst>
            </p:cNvPr>
            <p:cNvCxnSpPr>
              <a:cxnSpLocks/>
              <a:stCxn id="44" idx="6"/>
              <a:endCxn id="47" idx="2"/>
            </p:cNvCxnSpPr>
            <p:nvPr/>
          </p:nvCxnSpPr>
          <p:spPr>
            <a:xfrm flipV="1">
              <a:off x="9364551" y="2406448"/>
              <a:ext cx="214160" cy="15124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A58B564F-FEA1-AD49-88F3-C1E7947A2DE5}"/>
                </a:ext>
              </a:extLst>
            </p:cNvPr>
            <p:cNvCxnSpPr>
              <a:cxnSpLocks/>
              <a:stCxn id="39" idx="6"/>
              <a:endCxn id="43" idx="2"/>
            </p:cNvCxnSpPr>
            <p:nvPr/>
          </p:nvCxnSpPr>
          <p:spPr>
            <a:xfrm flipV="1">
              <a:off x="9000004" y="1731718"/>
              <a:ext cx="214160" cy="406538"/>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1D3C26C-B4C8-A54F-9287-CF2C17DE35B3}"/>
                </a:ext>
              </a:extLst>
            </p:cNvPr>
            <p:cNvCxnSpPr>
              <a:cxnSpLocks/>
              <a:stCxn id="40" idx="6"/>
              <a:endCxn id="43" idx="2"/>
            </p:cNvCxnSpPr>
            <p:nvPr/>
          </p:nvCxnSpPr>
          <p:spPr>
            <a:xfrm flipV="1">
              <a:off x="9000003" y="1731718"/>
              <a:ext cx="214161" cy="67020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F5B26D7F-586E-5F42-9DB5-2673D4B21269}"/>
                </a:ext>
              </a:extLst>
            </p:cNvPr>
            <p:cNvCxnSpPr>
              <a:cxnSpLocks/>
              <a:stCxn id="40" idx="6"/>
              <a:endCxn id="41" idx="2"/>
            </p:cNvCxnSpPr>
            <p:nvPr/>
          </p:nvCxnSpPr>
          <p:spPr>
            <a:xfrm flipV="1">
              <a:off x="9000003" y="2005622"/>
              <a:ext cx="214162" cy="39630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F1560D5B-1347-F14B-ADC5-22DDE39A4B0F}"/>
                </a:ext>
              </a:extLst>
            </p:cNvPr>
            <p:cNvCxnSpPr>
              <a:cxnSpLocks/>
              <a:stCxn id="38" idx="6"/>
              <a:endCxn id="42" idx="2"/>
            </p:cNvCxnSpPr>
            <p:nvPr/>
          </p:nvCxnSpPr>
          <p:spPr>
            <a:xfrm>
              <a:off x="9000004" y="1874937"/>
              <a:ext cx="214160" cy="41236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926466C7-DC50-264E-B68F-DC2B370A7A9C}"/>
                </a:ext>
              </a:extLst>
            </p:cNvPr>
            <p:cNvCxnSpPr>
              <a:cxnSpLocks/>
              <a:stCxn id="38" idx="6"/>
              <a:endCxn id="44" idx="2"/>
            </p:cNvCxnSpPr>
            <p:nvPr/>
          </p:nvCxnSpPr>
          <p:spPr>
            <a:xfrm>
              <a:off x="9000004" y="1874937"/>
              <a:ext cx="214160" cy="68275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A51F65C4-5BA2-D54B-AD01-C3C3D88A77E4}"/>
                </a:ext>
              </a:extLst>
            </p:cNvPr>
            <p:cNvCxnSpPr>
              <a:cxnSpLocks/>
              <a:stCxn id="39" idx="6"/>
              <a:endCxn id="44" idx="2"/>
            </p:cNvCxnSpPr>
            <p:nvPr/>
          </p:nvCxnSpPr>
          <p:spPr>
            <a:xfrm>
              <a:off x="9000004" y="2138256"/>
              <a:ext cx="214160" cy="419436"/>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FC877957-172B-DB47-9FDD-AEE0E2B159C9}"/>
                </a:ext>
              </a:extLst>
            </p:cNvPr>
            <p:cNvCxnSpPr>
              <a:cxnSpLocks/>
              <a:stCxn id="42" idx="6"/>
              <a:endCxn id="45" idx="2"/>
            </p:cNvCxnSpPr>
            <p:nvPr/>
          </p:nvCxnSpPr>
          <p:spPr>
            <a:xfrm flipV="1">
              <a:off x="9364551" y="1873467"/>
              <a:ext cx="214162" cy="413834"/>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45C9EDF5-7D02-E642-B1E7-06B5D2B73D23}"/>
                </a:ext>
              </a:extLst>
            </p:cNvPr>
            <p:cNvCxnSpPr>
              <a:cxnSpLocks/>
              <a:stCxn id="44" idx="6"/>
              <a:endCxn id="45" idx="2"/>
            </p:cNvCxnSpPr>
            <p:nvPr/>
          </p:nvCxnSpPr>
          <p:spPr>
            <a:xfrm flipV="1">
              <a:off x="9364551" y="1873467"/>
              <a:ext cx="214162" cy="68422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D1F476B6-2D50-564B-BF8B-E88AF6E22F79}"/>
                </a:ext>
              </a:extLst>
            </p:cNvPr>
            <p:cNvCxnSpPr>
              <a:cxnSpLocks/>
              <a:stCxn id="43" idx="6"/>
              <a:endCxn id="46" idx="2"/>
            </p:cNvCxnSpPr>
            <p:nvPr/>
          </p:nvCxnSpPr>
          <p:spPr>
            <a:xfrm>
              <a:off x="9364551" y="1731718"/>
              <a:ext cx="214160" cy="408895"/>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4F850B0F-8775-604C-ABBE-9763D1C02960}"/>
                </a:ext>
              </a:extLst>
            </p:cNvPr>
            <p:cNvCxnSpPr>
              <a:cxnSpLocks/>
              <a:stCxn id="44" idx="6"/>
              <a:endCxn id="46" idx="2"/>
            </p:cNvCxnSpPr>
            <p:nvPr/>
          </p:nvCxnSpPr>
          <p:spPr>
            <a:xfrm flipV="1">
              <a:off x="9364551" y="2140613"/>
              <a:ext cx="214160" cy="417079"/>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A29A5505-718E-7444-AB65-822CC1A6AF65}"/>
                </a:ext>
              </a:extLst>
            </p:cNvPr>
            <p:cNvCxnSpPr>
              <a:cxnSpLocks/>
              <a:stCxn id="41" idx="6"/>
              <a:endCxn id="47" idx="2"/>
            </p:cNvCxnSpPr>
            <p:nvPr/>
          </p:nvCxnSpPr>
          <p:spPr>
            <a:xfrm>
              <a:off x="9364552" y="2005622"/>
              <a:ext cx="214159" cy="400826"/>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60986ECD-048F-3644-894A-9CC5D59430CA}"/>
                </a:ext>
              </a:extLst>
            </p:cNvPr>
            <p:cNvCxnSpPr>
              <a:cxnSpLocks/>
              <a:stCxn id="43" idx="6"/>
              <a:endCxn id="47" idx="2"/>
            </p:cNvCxnSpPr>
            <p:nvPr/>
          </p:nvCxnSpPr>
          <p:spPr>
            <a:xfrm>
              <a:off x="9364551" y="1731718"/>
              <a:ext cx="214160" cy="67473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grpSp>
      <p:sp>
        <p:nvSpPr>
          <p:cNvPr id="89" name="Rectangle 88">
            <a:extLst>
              <a:ext uri="{FF2B5EF4-FFF2-40B4-BE49-F238E27FC236}">
                <a16:creationId xmlns:a16="http://schemas.microsoft.com/office/drawing/2014/main" id="{0906D8E4-A38A-124E-BA56-D274D954D6BE}"/>
              </a:ext>
            </a:extLst>
          </p:cNvPr>
          <p:cNvSpPr/>
          <p:nvPr/>
        </p:nvSpPr>
        <p:spPr>
          <a:xfrm>
            <a:off x="2447735" y="4643397"/>
            <a:ext cx="4177362" cy="184019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Segoe UI Light" panose="020B0502040204020203" pitchFamily="34" charset="0"/>
              <a:cs typeface="Segoe UI Light" panose="020B0502040204020203" pitchFamily="34" charset="0"/>
            </a:endParaRPr>
          </a:p>
        </p:txBody>
      </p:sp>
      <p:sp>
        <p:nvSpPr>
          <p:cNvPr id="91" name="Rectangle 90">
            <a:extLst>
              <a:ext uri="{FF2B5EF4-FFF2-40B4-BE49-F238E27FC236}">
                <a16:creationId xmlns:a16="http://schemas.microsoft.com/office/drawing/2014/main" id="{47A614B5-BBC4-0542-942E-D670F9DDC9A1}"/>
              </a:ext>
            </a:extLst>
          </p:cNvPr>
          <p:cNvSpPr/>
          <p:nvPr/>
        </p:nvSpPr>
        <p:spPr>
          <a:xfrm>
            <a:off x="4864514" y="5024882"/>
            <a:ext cx="1604237" cy="12952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Light" panose="020B0502040204020203" pitchFamily="34" charset="0"/>
                <a:cs typeface="Segoe UI Light" panose="020B0502040204020203" pitchFamily="34" charset="0"/>
              </a:rPr>
              <a:t>P</a:t>
            </a:r>
            <a:r>
              <a:rPr lang="en-US" dirty="0">
                <a:latin typeface="Segoe UI Light" panose="020B0502040204020203" pitchFamily="34" charset="0"/>
                <a:cs typeface="Segoe UI Light" panose="020B0502040204020203" pitchFamily="34" charset="0"/>
              </a:rPr>
              <a:t>acket processing ASIC</a:t>
            </a:r>
          </a:p>
        </p:txBody>
      </p:sp>
      <p:sp>
        <p:nvSpPr>
          <p:cNvPr id="92" name="Rectangle 91">
            <a:extLst>
              <a:ext uri="{FF2B5EF4-FFF2-40B4-BE49-F238E27FC236}">
                <a16:creationId xmlns:a16="http://schemas.microsoft.com/office/drawing/2014/main" id="{481113B3-7E9B-E74D-AB38-389CCE58561E}"/>
              </a:ext>
            </a:extLst>
          </p:cNvPr>
          <p:cNvSpPr/>
          <p:nvPr/>
        </p:nvSpPr>
        <p:spPr>
          <a:xfrm>
            <a:off x="2592033" y="5564009"/>
            <a:ext cx="1505415" cy="756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US" dirty="0">
              <a:latin typeface="Segoe UI Light" panose="020B0502040204020203" pitchFamily="34" charset="0"/>
              <a:cs typeface="Segoe UI Light" panose="020B0502040204020203" pitchFamily="34" charset="0"/>
            </a:endParaRPr>
          </a:p>
        </p:txBody>
      </p:sp>
      <p:sp>
        <p:nvSpPr>
          <p:cNvPr id="137" name="TextBox 136">
            <a:extLst>
              <a:ext uri="{FF2B5EF4-FFF2-40B4-BE49-F238E27FC236}">
                <a16:creationId xmlns:a16="http://schemas.microsoft.com/office/drawing/2014/main" id="{6BB8188C-509B-1149-B25C-3702553524CD}"/>
              </a:ext>
            </a:extLst>
          </p:cNvPr>
          <p:cNvSpPr txBox="1"/>
          <p:nvPr/>
        </p:nvSpPr>
        <p:spPr>
          <a:xfrm>
            <a:off x="2613959" y="5592676"/>
            <a:ext cx="1389236" cy="646331"/>
          </a:xfrm>
          <a:prstGeom prst="rect">
            <a:avLst/>
          </a:prstGeom>
          <a:noFill/>
        </p:spPr>
        <p:txBody>
          <a:bodyPr wrap="square" rtlCol="0">
            <a:spAutoFit/>
          </a:bodyPr>
          <a:lstStyle/>
          <a:p>
            <a:pPr algn="ctr"/>
            <a:r>
              <a:rPr lang="en-US" altLang="zh-CN" dirty="0">
                <a:solidFill>
                  <a:schemeClr val="bg1"/>
                </a:solidFill>
                <a:latin typeface="Segoe UI Light" panose="020B0502040204020203" pitchFamily="34" charset="0"/>
                <a:cs typeface="Segoe UI Light" panose="020B0502040204020203" pitchFamily="34" charset="0"/>
              </a:rPr>
              <a:t>Inference module</a:t>
            </a:r>
            <a:endParaRPr lang="en-US" dirty="0">
              <a:solidFill>
                <a:schemeClr val="bg1"/>
              </a:solidFill>
              <a:latin typeface="Segoe UI Light" panose="020B0502040204020203" pitchFamily="34" charset="0"/>
              <a:cs typeface="Segoe UI Light" panose="020B0502040204020203" pitchFamily="34" charset="0"/>
            </a:endParaRPr>
          </a:p>
        </p:txBody>
      </p:sp>
      <p:sp>
        <p:nvSpPr>
          <p:cNvPr id="138" name="Rectangle 137">
            <a:extLst>
              <a:ext uri="{FF2B5EF4-FFF2-40B4-BE49-F238E27FC236}">
                <a16:creationId xmlns:a16="http://schemas.microsoft.com/office/drawing/2014/main" id="{53A50C43-EEB2-CF4A-B3FA-E4948A6FE247}"/>
              </a:ext>
            </a:extLst>
          </p:cNvPr>
          <p:cNvSpPr/>
          <p:nvPr/>
        </p:nvSpPr>
        <p:spPr>
          <a:xfrm>
            <a:off x="2447734" y="5030586"/>
            <a:ext cx="1649715" cy="44407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US" dirty="0">
              <a:latin typeface="Segoe UI Light" panose="020B0502040204020203" pitchFamily="34" charset="0"/>
              <a:cs typeface="Segoe UI Light" panose="020B0502040204020203" pitchFamily="34" charset="0"/>
            </a:endParaRPr>
          </a:p>
        </p:txBody>
      </p:sp>
      <p:sp>
        <p:nvSpPr>
          <p:cNvPr id="139" name="TextBox 138">
            <a:extLst>
              <a:ext uri="{FF2B5EF4-FFF2-40B4-BE49-F238E27FC236}">
                <a16:creationId xmlns:a16="http://schemas.microsoft.com/office/drawing/2014/main" id="{DD9D780D-7569-6740-8E74-16280A830879}"/>
              </a:ext>
            </a:extLst>
          </p:cNvPr>
          <p:cNvSpPr txBox="1"/>
          <p:nvPr/>
        </p:nvSpPr>
        <p:spPr>
          <a:xfrm>
            <a:off x="2515133" y="5075124"/>
            <a:ext cx="1243802" cy="369332"/>
          </a:xfrm>
          <a:prstGeom prst="rect">
            <a:avLst/>
          </a:prstGeom>
          <a:noFill/>
        </p:spPr>
        <p:txBody>
          <a:bodyPr wrap="none" rtlCol="0">
            <a:spAutoFit/>
          </a:bodyPr>
          <a:lstStyle/>
          <a:p>
            <a:r>
              <a:rPr lang="en-US" altLang="zh-CN" dirty="0">
                <a:latin typeface="Segoe UI Light" panose="020B0502040204020203" pitchFamily="34" charset="0"/>
                <a:cs typeface="Segoe UI Light" panose="020B0502040204020203" pitchFamily="34" charset="0"/>
              </a:rPr>
              <a:t>Transceiver</a:t>
            </a:r>
            <a:endParaRPr lang="en-US" dirty="0">
              <a:latin typeface="Segoe UI Light" panose="020B0502040204020203" pitchFamily="34" charset="0"/>
              <a:cs typeface="Segoe UI Light" panose="020B0502040204020203" pitchFamily="34" charset="0"/>
            </a:endParaRPr>
          </a:p>
        </p:txBody>
      </p:sp>
      <p:cxnSp>
        <p:nvCxnSpPr>
          <p:cNvPr id="141" name="Straight Arrow Connector 140">
            <a:extLst>
              <a:ext uri="{FF2B5EF4-FFF2-40B4-BE49-F238E27FC236}">
                <a16:creationId xmlns:a16="http://schemas.microsoft.com/office/drawing/2014/main" id="{70EE8B01-AE15-EB4A-9A23-2B2C28DDDF8A}"/>
              </a:ext>
            </a:extLst>
          </p:cNvPr>
          <p:cNvCxnSpPr>
            <a:cxnSpLocks/>
            <a:stCxn id="92" idx="3"/>
          </p:cNvCxnSpPr>
          <p:nvPr/>
        </p:nvCxnSpPr>
        <p:spPr>
          <a:xfrm>
            <a:off x="4097448" y="5942092"/>
            <a:ext cx="777321" cy="0"/>
          </a:xfrm>
          <a:prstGeom prst="straightConnector1">
            <a:avLst/>
          </a:prstGeom>
          <a:noFill/>
          <a:ln w="38100">
            <a:solidFill>
              <a:srgbClr val="C0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144" name="Title 1">
            <a:extLst>
              <a:ext uri="{FF2B5EF4-FFF2-40B4-BE49-F238E27FC236}">
                <a16:creationId xmlns:a16="http://schemas.microsoft.com/office/drawing/2014/main" id="{D3FAC05F-AEB8-A74E-823D-4F7A5597D134}"/>
              </a:ext>
            </a:extLst>
          </p:cNvPr>
          <p:cNvSpPr>
            <a:spLocks noGrp="1"/>
          </p:cNvSpPr>
          <p:nvPr>
            <p:ph type="title"/>
          </p:nvPr>
        </p:nvSpPr>
        <p:spPr>
          <a:xfrm>
            <a:off x="575971" y="351941"/>
            <a:ext cx="11328271" cy="1325563"/>
          </a:xfrm>
        </p:spPr>
        <p:txBody>
          <a:bodyPr>
            <a:normAutofit/>
          </a:bodyPr>
          <a:lstStyle/>
          <a:p>
            <a:r>
              <a:rPr lang="en-US" b="1" dirty="0">
                <a:latin typeface="Segoe UI Light" panose="020B0502040204020203" pitchFamily="34" charset="0"/>
                <a:cs typeface="Segoe UI Light" panose="020B0502040204020203" pitchFamily="34" charset="0"/>
              </a:rPr>
              <a:t>Why isn’t in-network inference deployed today?</a:t>
            </a:r>
          </a:p>
        </p:txBody>
      </p:sp>
      <p:pic>
        <p:nvPicPr>
          <p:cNvPr id="146" name="Picture 2" descr="Clip Art Servers Icons Network Download - Computer Server Clipart , Free  Transparent Clipart - ClipartKey">
            <a:extLst>
              <a:ext uri="{FF2B5EF4-FFF2-40B4-BE49-F238E27FC236}">
                <a16:creationId xmlns:a16="http://schemas.microsoft.com/office/drawing/2014/main" id="{30ADA00F-A304-FE49-B826-B2DAD72DEC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693" t="5324" r="18690" b="7314"/>
          <a:stretch/>
        </p:blipFill>
        <p:spPr bwMode="auto">
          <a:xfrm>
            <a:off x="6109031" y="2253092"/>
            <a:ext cx="481741" cy="629942"/>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Clip Art Servers Icons Network Download - Computer Server Clipart , Free  Transparent Clipart - ClipartKey">
            <a:extLst>
              <a:ext uri="{FF2B5EF4-FFF2-40B4-BE49-F238E27FC236}">
                <a16:creationId xmlns:a16="http://schemas.microsoft.com/office/drawing/2014/main" id="{0B11FD48-4DB9-3944-BC92-9CACEB33E7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693" t="5324" r="18690" b="7314"/>
          <a:stretch/>
        </p:blipFill>
        <p:spPr bwMode="auto">
          <a:xfrm>
            <a:off x="6094116" y="2978900"/>
            <a:ext cx="481741" cy="629942"/>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Clip Art Servers Icons Network Download - Computer Server Clipart , Free  Transparent Clipart - ClipartKey">
            <a:extLst>
              <a:ext uri="{FF2B5EF4-FFF2-40B4-BE49-F238E27FC236}">
                <a16:creationId xmlns:a16="http://schemas.microsoft.com/office/drawing/2014/main" id="{754C1C67-7BAF-C148-9069-E57DCA46562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693" t="5324" r="18690" b="7314"/>
          <a:stretch/>
        </p:blipFill>
        <p:spPr bwMode="auto">
          <a:xfrm>
            <a:off x="6095577" y="3660494"/>
            <a:ext cx="481741" cy="629942"/>
          </a:xfrm>
          <a:prstGeom prst="rect">
            <a:avLst/>
          </a:prstGeom>
          <a:noFill/>
          <a:extLst>
            <a:ext uri="{909E8E84-426E-40DD-AFC4-6F175D3DCCD1}">
              <a14:hiddenFill xmlns:a14="http://schemas.microsoft.com/office/drawing/2010/main">
                <a:solidFill>
                  <a:srgbClr val="FFFFFF"/>
                </a:solidFill>
              </a14:hiddenFill>
            </a:ext>
          </a:extLst>
        </p:spPr>
      </p:pic>
      <p:cxnSp>
        <p:nvCxnSpPr>
          <p:cNvPr id="156" name="Straight Connector 155">
            <a:extLst>
              <a:ext uri="{FF2B5EF4-FFF2-40B4-BE49-F238E27FC236}">
                <a16:creationId xmlns:a16="http://schemas.microsoft.com/office/drawing/2014/main" id="{4CF78BD1-02B9-2C48-8B87-CCA7C50D8BD1}"/>
              </a:ext>
            </a:extLst>
          </p:cNvPr>
          <p:cNvCxnSpPr>
            <a:cxnSpLocks/>
            <a:stCxn id="153" idx="1"/>
          </p:cNvCxnSpPr>
          <p:nvPr/>
        </p:nvCxnSpPr>
        <p:spPr>
          <a:xfrm flipH="1" flipV="1">
            <a:off x="5128349" y="3088770"/>
            <a:ext cx="965767" cy="205101"/>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0D32A545-EE39-374E-9065-35982D46F0F2}"/>
              </a:ext>
            </a:extLst>
          </p:cNvPr>
          <p:cNvCxnSpPr>
            <a:cxnSpLocks/>
            <a:stCxn id="154" idx="1"/>
          </p:cNvCxnSpPr>
          <p:nvPr/>
        </p:nvCxnSpPr>
        <p:spPr>
          <a:xfrm flipH="1" flipV="1">
            <a:off x="5128349" y="3110036"/>
            <a:ext cx="967228" cy="86542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4CA088E-3184-6247-8A59-37D5DABBB6F3}"/>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71000"/>
                    </a14:imgEffect>
                  </a14:imgLayer>
                </a14:imgProps>
              </a:ext>
            </a:extLst>
          </a:blip>
          <a:stretch>
            <a:fillRect/>
          </a:stretch>
        </p:blipFill>
        <p:spPr>
          <a:xfrm>
            <a:off x="4688121" y="2888781"/>
            <a:ext cx="615331" cy="499764"/>
          </a:xfrm>
          <a:prstGeom prst="rect">
            <a:avLst/>
          </a:prstGeom>
        </p:spPr>
      </p:pic>
      <p:pic>
        <p:nvPicPr>
          <p:cNvPr id="3076" name="Picture 4" descr="AR-VR and its use in manufacturing">
            <a:extLst>
              <a:ext uri="{FF2B5EF4-FFF2-40B4-BE49-F238E27FC236}">
                <a16:creationId xmlns:a16="http://schemas.microsoft.com/office/drawing/2014/main" id="{8C865A86-8D89-9F4D-9CFC-440631656A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400" y="2429534"/>
            <a:ext cx="1871764" cy="1247843"/>
          </a:xfrm>
          <a:prstGeom prst="rect">
            <a:avLst/>
          </a:prstGeom>
          <a:noFill/>
          <a:extLst>
            <a:ext uri="{909E8E84-426E-40DD-AFC4-6F175D3DCCD1}">
              <a14:hiddenFill xmlns:a14="http://schemas.microsoft.com/office/drawing/2010/main">
                <a:solidFill>
                  <a:srgbClr val="FFFFFF"/>
                </a:solidFill>
              </a14:hiddenFill>
            </a:ext>
          </a:extLst>
        </p:spPr>
      </p:pic>
      <p:cxnSp>
        <p:nvCxnSpPr>
          <p:cNvPr id="202" name="Straight Connector 201">
            <a:extLst>
              <a:ext uri="{FF2B5EF4-FFF2-40B4-BE49-F238E27FC236}">
                <a16:creationId xmlns:a16="http://schemas.microsoft.com/office/drawing/2014/main" id="{E2182381-6B25-DC41-BB00-CC7160C661A2}"/>
              </a:ext>
            </a:extLst>
          </p:cNvPr>
          <p:cNvCxnSpPr>
            <a:cxnSpLocks/>
          </p:cNvCxnSpPr>
          <p:nvPr/>
        </p:nvCxnSpPr>
        <p:spPr>
          <a:xfrm flipH="1">
            <a:off x="3769533" y="3090023"/>
            <a:ext cx="967228" cy="715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6" name="Picture 6" descr="Hotspot tower, network tower, signal tower, wifi tower, wireless antenna  icon - Download on Iconfinder">
            <a:extLst>
              <a:ext uri="{FF2B5EF4-FFF2-40B4-BE49-F238E27FC236}">
                <a16:creationId xmlns:a16="http://schemas.microsoft.com/office/drawing/2014/main" id="{FBFE5770-3469-EC45-AB03-33C7654F09B9}"/>
              </a:ext>
            </a:extLst>
          </p:cNvPr>
          <p:cNvPicPr>
            <a:picLocks noChangeAspect="1" noChangeArrowheads="1"/>
          </p:cNvPicPr>
          <p:nvPr/>
        </p:nvPicPr>
        <p:blipFill rotWithShape="1">
          <a:blip r:embed="rId7">
            <a:clrChange>
              <a:clrFrom>
                <a:srgbClr val="FFFFFF">
                  <a:alpha val="0"/>
                </a:srgbClr>
              </a:clrFrom>
              <a:clrTo>
                <a:srgbClr val="FFFFFF">
                  <a:alpha val="0"/>
                </a:srgbClr>
              </a:clrTo>
            </a:clrChange>
            <a:alphaModFix/>
            <a:extLst>
              <a:ext uri="{28A0092B-C50C-407E-A947-70E740481C1C}">
                <a14:useLocalDpi xmlns:a14="http://schemas.microsoft.com/office/drawing/2010/main" val="0"/>
              </a:ext>
            </a:extLst>
          </a:blip>
          <a:srcRect l="22969" r="22675"/>
          <a:stretch/>
        </p:blipFill>
        <p:spPr bwMode="auto">
          <a:xfrm>
            <a:off x="3112774" y="2356511"/>
            <a:ext cx="688402" cy="1266493"/>
          </a:xfrm>
          <a:prstGeom prst="rect">
            <a:avLst/>
          </a:prstGeom>
          <a:noFill/>
          <a:extLst>
            <a:ext uri="{909E8E84-426E-40DD-AFC4-6F175D3DCCD1}">
              <a14:hiddenFill xmlns:a14="http://schemas.microsoft.com/office/drawing/2010/main">
                <a:solidFill>
                  <a:srgbClr val="FFFFFF"/>
                </a:solidFill>
              </a14:hiddenFill>
            </a:ext>
          </a:extLst>
        </p:spPr>
      </p:pic>
      <p:cxnSp>
        <p:nvCxnSpPr>
          <p:cNvPr id="140" name="Straight Arrow Connector 139">
            <a:extLst>
              <a:ext uri="{FF2B5EF4-FFF2-40B4-BE49-F238E27FC236}">
                <a16:creationId xmlns:a16="http://schemas.microsoft.com/office/drawing/2014/main" id="{3B28202F-5E4A-8E48-9E66-7284F0852D55}"/>
              </a:ext>
            </a:extLst>
          </p:cNvPr>
          <p:cNvCxnSpPr>
            <a:cxnSpLocks/>
          </p:cNvCxnSpPr>
          <p:nvPr/>
        </p:nvCxnSpPr>
        <p:spPr>
          <a:xfrm>
            <a:off x="2271747" y="3088771"/>
            <a:ext cx="2372121" cy="8409"/>
          </a:xfrm>
          <a:prstGeom prst="straightConnector1">
            <a:avLst/>
          </a:prstGeom>
          <a:noFill/>
          <a:ln w="38100">
            <a:solidFill>
              <a:srgbClr val="C00000"/>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Arrow Connector 79">
            <a:extLst>
              <a:ext uri="{FF2B5EF4-FFF2-40B4-BE49-F238E27FC236}">
                <a16:creationId xmlns:a16="http://schemas.microsoft.com/office/drawing/2014/main" id="{AC4B591B-F7DA-5241-94B3-822521C0A538}"/>
              </a:ext>
            </a:extLst>
          </p:cNvPr>
          <p:cNvCxnSpPr>
            <a:cxnSpLocks/>
          </p:cNvCxnSpPr>
          <p:nvPr/>
        </p:nvCxnSpPr>
        <p:spPr>
          <a:xfrm>
            <a:off x="5145397" y="3273791"/>
            <a:ext cx="1445375" cy="1369606"/>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FBBEFD5B-F6BF-4F4F-8278-36817454D107}"/>
              </a:ext>
            </a:extLst>
          </p:cNvPr>
          <p:cNvCxnSpPr>
            <a:cxnSpLocks/>
          </p:cNvCxnSpPr>
          <p:nvPr/>
        </p:nvCxnSpPr>
        <p:spPr>
          <a:xfrm flipH="1">
            <a:off x="2447734" y="3210664"/>
            <a:ext cx="2333523" cy="1432733"/>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CBA0324A-54D2-4C4E-8CE1-3155E5121FA8}"/>
              </a:ext>
            </a:extLst>
          </p:cNvPr>
          <p:cNvCxnSpPr>
            <a:cxnSpLocks/>
          </p:cNvCxnSpPr>
          <p:nvPr/>
        </p:nvCxnSpPr>
        <p:spPr>
          <a:xfrm>
            <a:off x="4097447" y="5287233"/>
            <a:ext cx="777321" cy="0"/>
          </a:xfrm>
          <a:prstGeom prst="straightConnector1">
            <a:avLst/>
          </a:prstGeom>
          <a:noFill/>
          <a:ln w="38100">
            <a:solidFill>
              <a:srgbClr val="C0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pic>
        <p:nvPicPr>
          <p:cNvPr id="3" name="Graphic 2" descr="Lights On with solid fill">
            <a:extLst>
              <a:ext uri="{FF2B5EF4-FFF2-40B4-BE49-F238E27FC236}">
                <a16:creationId xmlns:a16="http://schemas.microsoft.com/office/drawing/2014/main" id="{F4ABF9BD-E813-C546-B5C8-E678A01A17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13494" y="5583333"/>
            <a:ext cx="756167" cy="756167"/>
          </a:xfrm>
          <a:prstGeom prst="rect">
            <a:avLst/>
          </a:prstGeom>
        </p:spPr>
      </p:pic>
      <p:sp>
        <p:nvSpPr>
          <p:cNvPr id="2" name="TextBox 1">
            <a:extLst>
              <a:ext uri="{FF2B5EF4-FFF2-40B4-BE49-F238E27FC236}">
                <a16:creationId xmlns:a16="http://schemas.microsoft.com/office/drawing/2014/main" id="{9B90F750-518C-A14F-AF33-8FC4635DA51A}"/>
              </a:ext>
            </a:extLst>
          </p:cNvPr>
          <p:cNvSpPr txBox="1"/>
          <p:nvPr/>
        </p:nvSpPr>
        <p:spPr>
          <a:xfrm>
            <a:off x="7026371" y="2504152"/>
            <a:ext cx="484720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Switch ASIC is designed with a pipeline structure to process data at line rate (100Gb/s) </a:t>
            </a:r>
          </a:p>
          <a:p>
            <a:pPr marL="800100" lvl="1" indent="-342900">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Limited memory (~MB) </a:t>
            </a:r>
          </a:p>
          <a:p>
            <a:pPr marL="800100" lvl="1" indent="-342900">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Limited computation capabilities (integer). </a:t>
            </a:r>
          </a:p>
          <a:p>
            <a:pPr marL="800100" lvl="1" indent="-342900">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Cannot handle matrix multiplication operations.</a:t>
            </a:r>
          </a:p>
        </p:txBody>
      </p:sp>
    </p:spTree>
    <p:extLst>
      <p:ext uri="{BB962C8B-B14F-4D97-AF65-F5344CB8AC3E}">
        <p14:creationId xmlns:p14="http://schemas.microsoft.com/office/powerpoint/2010/main" val="188608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7DF8-095C-1547-BE00-413085AAD016}"/>
              </a:ext>
            </a:extLst>
          </p:cNvPr>
          <p:cNvSpPr>
            <a:spLocks noGrp="1"/>
          </p:cNvSpPr>
          <p:nvPr>
            <p:ph type="title"/>
          </p:nvPr>
        </p:nvSpPr>
        <p:spPr>
          <a:xfrm>
            <a:off x="730250" y="286713"/>
            <a:ext cx="11042650" cy="1325563"/>
          </a:xfrm>
        </p:spPr>
        <p:txBody>
          <a:bodyPr/>
          <a:lstStyle/>
          <a:p>
            <a:r>
              <a:rPr lang="en-US" b="1" dirty="0">
                <a:latin typeface="Segoe UI Light" panose="020B0502040204020203" pitchFamily="34" charset="0"/>
                <a:cs typeface="Segoe UI Light" panose="020B0502040204020203" pitchFamily="34" charset="0"/>
              </a:rPr>
              <a:t>Strawman design: add GPUs to switches</a:t>
            </a:r>
          </a:p>
        </p:txBody>
      </p:sp>
      <p:sp>
        <p:nvSpPr>
          <p:cNvPr id="4" name="Slide Number Placeholder 3">
            <a:extLst>
              <a:ext uri="{FF2B5EF4-FFF2-40B4-BE49-F238E27FC236}">
                <a16:creationId xmlns:a16="http://schemas.microsoft.com/office/drawing/2014/main" id="{C5E315B1-7FB8-B34E-8E04-6CDDBA292CED}"/>
              </a:ext>
            </a:extLst>
          </p:cNvPr>
          <p:cNvSpPr>
            <a:spLocks noGrp="1"/>
          </p:cNvSpPr>
          <p:nvPr>
            <p:ph type="sldNum" sz="quarter" idx="12"/>
          </p:nvPr>
        </p:nvSpPr>
        <p:spPr/>
        <p:txBody>
          <a:bodyPr/>
          <a:lstStyle/>
          <a:p>
            <a:fld id="{F6CE2AD5-A7E3-4F48-855E-5E0BE41D1A1A}" type="slidenum">
              <a:rPr lang="en-US" smtClean="0">
                <a:latin typeface="Segoe UI Light" panose="020B0502040204020203" pitchFamily="34" charset="0"/>
                <a:cs typeface="Segoe UI Light" panose="020B0502040204020203" pitchFamily="34" charset="0"/>
              </a:rPr>
              <a:t>8</a:t>
            </a:fld>
            <a:endParaRPr lang="en-US">
              <a:latin typeface="Segoe UI Light" panose="020B0502040204020203" pitchFamily="34" charset="0"/>
              <a:cs typeface="Segoe UI Light" panose="020B0502040204020203" pitchFamily="34" charset="0"/>
            </a:endParaRPr>
          </a:p>
        </p:txBody>
      </p:sp>
      <p:sp>
        <p:nvSpPr>
          <p:cNvPr id="53" name="Content Placeholder 2">
            <a:extLst>
              <a:ext uri="{FF2B5EF4-FFF2-40B4-BE49-F238E27FC236}">
                <a16:creationId xmlns:a16="http://schemas.microsoft.com/office/drawing/2014/main" id="{AFBA3C4A-BF0B-A94A-BC1B-92EC9B271602}"/>
              </a:ext>
            </a:extLst>
          </p:cNvPr>
          <p:cNvSpPr txBox="1">
            <a:spLocks/>
          </p:cNvSpPr>
          <p:nvPr/>
        </p:nvSpPr>
        <p:spPr>
          <a:xfrm>
            <a:off x="5100606" y="2205573"/>
            <a:ext cx="6672294" cy="25772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latin typeface="Segoe UI Light" panose="020B0502040204020203" pitchFamily="34" charset="0"/>
                <a:cs typeface="Segoe UI Light" panose="020B0502040204020203" pitchFamily="34" charset="0"/>
              </a:rPr>
              <a:t>Nvidia A100 GPU</a:t>
            </a:r>
          </a:p>
          <a:p>
            <a:pPr lvl="1" fontAlgn="base"/>
            <a:r>
              <a:rPr lang="en-US" dirty="0">
                <a:latin typeface="Segoe UI Light" panose="020B0502040204020203" pitchFamily="34" charset="0"/>
                <a:cs typeface="Segoe UI Light" panose="020B0502040204020203" pitchFamily="34" charset="0"/>
              </a:rPr>
              <a:t>Computation: 765 MHz clock frequency</a:t>
            </a:r>
          </a:p>
          <a:p>
            <a:pPr lvl="1" fontAlgn="base"/>
            <a:r>
              <a:rPr lang="en-US" dirty="0">
                <a:latin typeface="Segoe UI Light" panose="020B0502040204020203" pitchFamily="34" charset="0"/>
                <a:cs typeface="Segoe UI Light" panose="020B0502040204020203" pitchFamily="34" charset="0"/>
              </a:rPr>
              <a:t>Cost estimate: 12k USD</a:t>
            </a:r>
          </a:p>
        </p:txBody>
      </p:sp>
      <p:pic>
        <p:nvPicPr>
          <p:cNvPr id="52" name="Content Placeholder 5" descr="A picture containing text, electronics&#10;&#10;Description automatically generated">
            <a:extLst>
              <a:ext uri="{FF2B5EF4-FFF2-40B4-BE49-F238E27FC236}">
                <a16:creationId xmlns:a16="http://schemas.microsoft.com/office/drawing/2014/main" id="{4F7D520F-C457-FF41-B256-59D6F17B85D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6471" b="82471" l="15400" r="84100">
                        <a14:foregroundMark x1="20950" y1="27353" x2="20550" y2="51706"/>
                        <a14:foregroundMark x1="20550" y1="51706" x2="28000" y2="46412"/>
                        <a14:foregroundMark x1="28000" y1="46412" x2="27600" y2="33941"/>
                        <a14:foregroundMark x1="26150" y1="29765" x2="59600" y2="20941"/>
                        <a14:foregroundMark x1="59600" y1="20941" x2="68150" y2="20235"/>
                        <a14:foregroundMark x1="68150" y1="20235" x2="71950" y2="29588"/>
                        <a14:foregroundMark x1="71950" y1="29588" x2="68550" y2="38353"/>
                        <a14:foregroundMark x1="68550" y1="38353" x2="66050" y2="29176"/>
                        <a14:foregroundMark x1="66050" y1="29176" x2="74100" y2="26706"/>
                        <a14:foregroundMark x1="74100" y1="26706" x2="79000" y2="36118"/>
                        <a14:foregroundMark x1="79000" y1="36118" x2="78700" y2="46706"/>
                        <a14:foregroundMark x1="78700" y1="46706" x2="70350" y2="48706"/>
                        <a14:foregroundMark x1="70350" y1="48706" x2="76600" y2="54588"/>
                        <a14:foregroundMark x1="76600" y1="54588" x2="71000" y2="61294"/>
                        <a14:foregroundMark x1="71000" y1="61294" x2="76250" y2="69235"/>
                        <a14:foregroundMark x1="76250" y1="69235" x2="71650" y2="77706"/>
                        <a14:foregroundMark x1="71650" y1="77706" x2="20800" y2="73059"/>
                        <a14:foregroundMark x1="20800" y1="73059" x2="17300" y2="64353"/>
                        <a14:foregroundMark x1="17300" y1="64353" x2="20700" y2="55941"/>
                        <a14:foregroundMark x1="20700" y1="55941" x2="16400" y2="47706"/>
                        <a14:foregroundMark x1="16400" y1="47706" x2="17650" y2="28588"/>
                        <a14:foregroundMark x1="17650" y1="28588" x2="24150" y2="22118"/>
                        <a14:foregroundMark x1="24150" y1="22118" x2="32300" y2="22471"/>
                        <a14:foregroundMark x1="32300" y1="22471" x2="43400" y2="21000"/>
                        <a14:foregroundMark x1="71550" y1="18941" x2="80050" y2="17941"/>
                        <a14:foregroundMark x1="80050" y1="17941" x2="79750" y2="27118"/>
                        <a14:foregroundMark x1="79750" y1="27118" x2="82950" y2="45412"/>
                        <a14:foregroundMark x1="82950" y1="45412" x2="78150" y2="73588"/>
                        <a14:foregroundMark x1="78150" y1="73588" x2="82050" y2="65529"/>
                        <a14:foregroundMark x1="82050" y1="65529" x2="82550" y2="58765"/>
                        <a14:foregroundMark x1="70300" y1="39941" x2="69050" y2="66588"/>
                        <a14:foregroundMark x1="75700" y1="82588" x2="79450" y2="80000"/>
                        <a14:foregroundMark x1="83200" y1="52059" x2="83200" y2="54588"/>
                        <a14:foregroundMark x1="82650" y1="16588" x2="84100" y2="18824"/>
                        <a14:foregroundMark x1="17650" y1="23941" x2="15850" y2="42647"/>
                        <a14:foregroundMark x1="15850" y1="42647" x2="16250" y2="70529"/>
                        <a14:foregroundMark x1="16250" y1="70529" x2="19100" y2="74000"/>
                        <a14:foregroundMark x1="16450" y1="74412" x2="15950" y2="73529"/>
                        <a14:foregroundMark x1="15400" y1="23471" x2="15600" y2="27647"/>
                      </a14:backgroundRemoval>
                    </a14:imgEffect>
                  </a14:imgLayer>
                </a14:imgProps>
              </a:ext>
            </a:extLst>
          </a:blip>
          <a:srcRect l="11740" t="13789" r="10383" b="13444"/>
          <a:stretch/>
        </p:blipFill>
        <p:spPr>
          <a:xfrm>
            <a:off x="1789459" y="1568612"/>
            <a:ext cx="2756793" cy="2189520"/>
          </a:xfrm>
          <a:prstGeom prst="rect">
            <a:avLst/>
          </a:prstGeom>
        </p:spPr>
      </p:pic>
      <p:pic>
        <p:nvPicPr>
          <p:cNvPr id="7" name="Picture 2" descr="Xconomy: Barefoot Scores $130M for Programmable Switch To Make Networks  Smart">
            <a:extLst>
              <a:ext uri="{FF2B5EF4-FFF2-40B4-BE49-F238E27FC236}">
                <a16:creationId xmlns:a16="http://schemas.microsoft.com/office/drawing/2014/main" id="{6854F0C1-E797-4BD5-9574-E45CBA473D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4810" y="4194628"/>
            <a:ext cx="3283264" cy="2189519"/>
          </a:xfrm>
          <a:prstGeom prst="rect">
            <a:avLst/>
          </a:prstGeom>
          <a:noFill/>
          <a:extLst>
            <a:ext uri="{909E8E84-426E-40DD-AFC4-6F175D3DCCD1}">
              <a14:hiddenFill xmlns:a14="http://schemas.microsoft.com/office/drawing/2010/main">
                <a:solidFill>
                  <a:srgbClr val="FFFFFF"/>
                </a:solidFill>
              </a14:hiddenFill>
            </a:ext>
          </a:extLst>
        </p:spPr>
      </p:pic>
      <p:sp>
        <p:nvSpPr>
          <p:cNvPr id="3" name="Arrow: Down 2">
            <a:extLst>
              <a:ext uri="{FF2B5EF4-FFF2-40B4-BE49-F238E27FC236}">
                <a16:creationId xmlns:a16="http://schemas.microsoft.com/office/drawing/2014/main" id="{4CEFE790-15C5-4BC4-9FC0-D5A6EAC29835}"/>
              </a:ext>
            </a:extLst>
          </p:cNvPr>
          <p:cNvSpPr/>
          <p:nvPr/>
        </p:nvSpPr>
        <p:spPr>
          <a:xfrm>
            <a:off x="2893356" y="3657600"/>
            <a:ext cx="614680" cy="53702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88A15EE-1C4F-4767-9159-03B0D0ACD7EC}"/>
              </a:ext>
            </a:extLst>
          </p:cNvPr>
          <p:cNvSpPr txBox="1"/>
          <p:nvPr/>
        </p:nvSpPr>
        <p:spPr>
          <a:xfrm>
            <a:off x="366411" y="5141631"/>
            <a:ext cx="1168399" cy="646331"/>
          </a:xfrm>
          <a:prstGeom prst="rect">
            <a:avLst/>
          </a:prstGeom>
          <a:noFill/>
        </p:spPr>
        <p:txBody>
          <a:bodyPr wrap="square" rtlCol="0">
            <a:spAutoFit/>
          </a:bodyPr>
          <a:lstStyle/>
          <a:p>
            <a:pPr algn="ctr"/>
            <a:r>
              <a:rPr lang="en-US" dirty="0"/>
              <a:t>Ethernet switches</a:t>
            </a:r>
          </a:p>
        </p:txBody>
      </p:sp>
      <p:sp>
        <p:nvSpPr>
          <p:cNvPr id="10" name="TextBox 9">
            <a:extLst>
              <a:ext uri="{FF2B5EF4-FFF2-40B4-BE49-F238E27FC236}">
                <a16:creationId xmlns:a16="http://schemas.microsoft.com/office/drawing/2014/main" id="{945479F2-0772-4C80-BA75-686C0B5965BC}"/>
              </a:ext>
            </a:extLst>
          </p:cNvPr>
          <p:cNvSpPr txBox="1"/>
          <p:nvPr/>
        </p:nvSpPr>
        <p:spPr>
          <a:xfrm>
            <a:off x="366411" y="2433475"/>
            <a:ext cx="1168399" cy="369332"/>
          </a:xfrm>
          <a:prstGeom prst="rect">
            <a:avLst/>
          </a:prstGeom>
          <a:noFill/>
        </p:spPr>
        <p:txBody>
          <a:bodyPr wrap="square" rtlCol="0">
            <a:spAutoFit/>
          </a:bodyPr>
          <a:lstStyle/>
          <a:p>
            <a:pPr algn="ctr"/>
            <a:r>
              <a:rPr lang="en-US" dirty="0"/>
              <a:t>GPUs</a:t>
            </a:r>
          </a:p>
        </p:txBody>
      </p:sp>
    </p:spTree>
    <p:extLst>
      <p:ext uri="{BB962C8B-B14F-4D97-AF65-F5344CB8AC3E}">
        <p14:creationId xmlns:p14="http://schemas.microsoft.com/office/powerpoint/2010/main" val="266793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3"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1BE6-7020-4880-B79B-88D2F5CE07E5}"/>
              </a:ext>
            </a:extLst>
          </p:cNvPr>
          <p:cNvSpPr>
            <a:spLocks noGrp="1"/>
          </p:cNvSpPr>
          <p:nvPr>
            <p:ph type="title"/>
          </p:nvPr>
        </p:nvSpPr>
        <p:spPr/>
        <p:txBody>
          <a:bodyPr/>
          <a:lstStyle/>
          <a:p>
            <a:r>
              <a:rPr lang="en-US" b="1" dirty="0">
                <a:latin typeface="Segoe UI Light" panose="020B0502040204020203" pitchFamily="34" charset="0"/>
                <a:cs typeface="Segoe UI Light" panose="020B0502040204020203" pitchFamily="34" charset="0"/>
              </a:rPr>
              <a:t>Can we use something already on switches?</a:t>
            </a:r>
          </a:p>
        </p:txBody>
      </p:sp>
      <p:sp>
        <p:nvSpPr>
          <p:cNvPr id="4" name="Slide Number Placeholder 3">
            <a:extLst>
              <a:ext uri="{FF2B5EF4-FFF2-40B4-BE49-F238E27FC236}">
                <a16:creationId xmlns:a16="http://schemas.microsoft.com/office/drawing/2014/main" id="{E5531730-2775-4B65-8CA4-0F242AB81D00}"/>
              </a:ext>
            </a:extLst>
          </p:cNvPr>
          <p:cNvSpPr>
            <a:spLocks noGrp="1"/>
          </p:cNvSpPr>
          <p:nvPr>
            <p:ph type="sldNum" sz="quarter" idx="12"/>
          </p:nvPr>
        </p:nvSpPr>
        <p:spPr/>
        <p:txBody>
          <a:bodyPr/>
          <a:lstStyle/>
          <a:p>
            <a:fld id="{F6CE2AD5-A7E3-4F48-855E-5E0BE41D1A1A}" type="slidenum">
              <a:rPr lang="en-US" smtClean="0">
                <a:latin typeface="Segoe UI Light" panose="020B0502040204020203" pitchFamily="34" charset="0"/>
                <a:cs typeface="Segoe UI Light" panose="020B0502040204020203" pitchFamily="34" charset="0"/>
              </a:rPr>
              <a:t>9</a:t>
            </a:fld>
            <a:endParaRPr lang="en-US">
              <a:latin typeface="Segoe UI Light" panose="020B0502040204020203" pitchFamily="34" charset="0"/>
              <a:cs typeface="Segoe UI Light" panose="020B0502040204020203" pitchFamily="34" charset="0"/>
            </a:endParaRPr>
          </a:p>
        </p:txBody>
      </p:sp>
      <p:pic>
        <p:nvPicPr>
          <p:cNvPr id="7" name="Picture 2" descr="Xconomy: Barefoot Scores $130M for Programmable Switch To Make Networks  Smart">
            <a:extLst>
              <a:ext uri="{FF2B5EF4-FFF2-40B4-BE49-F238E27FC236}">
                <a16:creationId xmlns:a16="http://schemas.microsoft.com/office/drawing/2014/main" id="{05015649-D791-493B-8811-A4DE68CBC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176" y="1720863"/>
            <a:ext cx="3655958" cy="24380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PE Aruba - SFP+ transceiver module - 10 GigE">
            <a:extLst>
              <a:ext uri="{FF2B5EF4-FFF2-40B4-BE49-F238E27FC236}">
                <a16:creationId xmlns:a16="http://schemas.microsoft.com/office/drawing/2014/main" id="{BFCCE52C-2B50-4D46-B61F-90589B06F7D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1333">
                        <a14:foregroundMark x1="17667" y1="54884" x2="17667" y2="52558"/>
                        <a14:foregroundMark x1="10500" y1="50698" x2="10167" y2="70930"/>
                        <a14:foregroundMark x1="90167" y1="26512" x2="91333" y2="38837"/>
                      </a14:backgroundRemoval>
                    </a14:imgEffect>
                  </a14:imgLayer>
                </a14:imgProps>
              </a:ext>
              <a:ext uri="{28A0092B-C50C-407E-A947-70E740481C1C}">
                <a14:useLocalDpi xmlns:a14="http://schemas.microsoft.com/office/drawing/2010/main" val="0"/>
              </a:ext>
            </a:extLst>
          </a:blip>
          <a:srcRect/>
          <a:stretch>
            <a:fillRect/>
          </a:stretch>
        </p:blipFill>
        <p:spPr bwMode="auto">
          <a:xfrm>
            <a:off x="363830" y="4235121"/>
            <a:ext cx="2730254" cy="19566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E843353-78CD-413E-B995-E1D620B908AC}"/>
              </a:ext>
            </a:extLst>
          </p:cNvPr>
          <p:cNvSpPr txBox="1"/>
          <p:nvPr/>
        </p:nvSpPr>
        <p:spPr>
          <a:xfrm>
            <a:off x="254000" y="2389469"/>
            <a:ext cx="1168399"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Ethernet switches</a:t>
            </a:r>
          </a:p>
        </p:txBody>
      </p:sp>
      <p:sp>
        <p:nvSpPr>
          <p:cNvPr id="11" name="TextBox 10">
            <a:extLst>
              <a:ext uri="{FF2B5EF4-FFF2-40B4-BE49-F238E27FC236}">
                <a16:creationId xmlns:a16="http://schemas.microsoft.com/office/drawing/2014/main" id="{8F3BC76F-2ED2-4CFE-8F55-5482E0C4EEF2}"/>
              </a:ext>
            </a:extLst>
          </p:cNvPr>
          <p:cNvSpPr txBox="1"/>
          <p:nvPr/>
        </p:nvSpPr>
        <p:spPr>
          <a:xfrm>
            <a:off x="-6645" y="4520980"/>
            <a:ext cx="1833229" cy="369332"/>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Transceivers</a:t>
            </a:r>
          </a:p>
        </p:txBody>
      </p:sp>
      <p:cxnSp>
        <p:nvCxnSpPr>
          <p:cNvPr id="51" name="Straight Arrow Connector 50">
            <a:extLst>
              <a:ext uri="{FF2B5EF4-FFF2-40B4-BE49-F238E27FC236}">
                <a16:creationId xmlns:a16="http://schemas.microsoft.com/office/drawing/2014/main" id="{B6BFA0B2-CCFF-458D-904B-D05125384031}"/>
              </a:ext>
            </a:extLst>
          </p:cNvPr>
          <p:cNvCxnSpPr>
            <a:cxnSpLocks/>
          </p:cNvCxnSpPr>
          <p:nvPr/>
        </p:nvCxnSpPr>
        <p:spPr>
          <a:xfrm flipV="1">
            <a:off x="206686" y="5434357"/>
            <a:ext cx="505139" cy="15240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A86406E2-6435-4E06-A44E-69196F6E814F}"/>
              </a:ext>
            </a:extLst>
          </p:cNvPr>
          <p:cNvCxnSpPr>
            <a:cxnSpLocks/>
          </p:cNvCxnSpPr>
          <p:nvPr/>
        </p:nvCxnSpPr>
        <p:spPr>
          <a:xfrm flipV="1">
            <a:off x="404229" y="5586757"/>
            <a:ext cx="530931" cy="147447"/>
          </a:xfrm>
          <a:prstGeom prst="straightConnector1">
            <a:avLst/>
          </a:prstGeom>
          <a:ln w="571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8745EF6-2FEA-4A38-8859-6FA6334E3C69}"/>
              </a:ext>
            </a:extLst>
          </p:cNvPr>
          <p:cNvCxnSpPr>
            <a:cxnSpLocks/>
          </p:cNvCxnSpPr>
          <p:nvPr/>
        </p:nvCxnSpPr>
        <p:spPr>
          <a:xfrm flipV="1">
            <a:off x="2682632" y="4536454"/>
            <a:ext cx="505139" cy="1524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1303118-0C41-4485-9D41-E1297978B725}"/>
              </a:ext>
            </a:extLst>
          </p:cNvPr>
          <p:cNvCxnSpPr>
            <a:cxnSpLocks/>
          </p:cNvCxnSpPr>
          <p:nvPr/>
        </p:nvCxnSpPr>
        <p:spPr>
          <a:xfrm flipV="1">
            <a:off x="2880175" y="4688854"/>
            <a:ext cx="530931" cy="147447"/>
          </a:xfrm>
          <a:prstGeom prst="straightConnector1">
            <a:avLst/>
          </a:prstGeom>
          <a:ln w="571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2D1FE3A-E691-4FAD-91E8-17A7F5CE4145}"/>
              </a:ext>
            </a:extLst>
          </p:cNvPr>
          <p:cNvSpPr txBox="1"/>
          <p:nvPr/>
        </p:nvSpPr>
        <p:spPr>
          <a:xfrm>
            <a:off x="-83753" y="5813106"/>
            <a:ext cx="1572030" cy="646331"/>
          </a:xfrm>
          <a:prstGeom prst="rect">
            <a:avLst/>
          </a:prstGeom>
          <a:noFill/>
        </p:spPr>
        <p:txBody>
          <a:bodyPr wrap="square" rtlCol="0">
            <a:spAutoFit/>
          </a:bodyPr>
          <a:lstStyle/>
          <a:p>
            <a:pPr algn="ctr"/>
            <a:r>
              <a:rPr lang="en-US" altLang="zh-CN" dirty="0">
                <a:solidFill>
                  <a:schemeClr val="accent2"/>
                </a:solidFill>
                <a:latin typeface="Segoe UI Light" panose="020B0502040204020203" pitchFamily="34" charset="0"/>
                <a:cs typeface="Segoe UI Light" panose="020B0502040204020203" pitchFamily="34" charset="0"/>
              </a:rPr>
              <a:t>Optical wavelengths </a:t>
            </a:r>
            <a:endParaRPr lang="en-US" dirty="0">
              <a:solidFill>
                <a:schemeClr val="accent2"/>
              </a:solidFill>
              <a:latin typeface="Segoe UI Light" panose="020B0502040204020203" pitchFamily="34" charset="0"/>
              <a:cs typeface="Segoe UI Light" panose="020B0502040204020203" pitchFamily="34" charset="0"/>
            </a:endParaRPr>
          </a:p>
        </p:txBody>
      </p:sp>
      <p:sp>
        <p:nvSpPr>
          <p:cNvPr id="61" name="TextBox 60">
            <a:extLst>
              <a:ext uri="{FF2B5EF4-FFF2-40B4-BE49-F238E27FC236}">
                <a16:creationId xmlns:a16="http://schemas.microsoft.com/office/drawing/2014/main" id="{58489570-3F09-4900-A502-915B323F6435}"/>
              </a:ext>
            </a:extLst>
          </p:cNvPr>
          <p:cNvSpPr txBox="1"/>
          <p:nvPr/>
        </p:nvSpPr>
        <p:spPr>
          <a:xfrm>
            <a:off x="2871233" y="4270012"/>
            <a:ext cx="1572030" cy="646331"/>
          </a:xfrm>
          <a:prstGeom prst="rect">
            <a:avLst/>
          </a:prstGeom>
          <a:noFill/>
        </p:spPr>
        <p:txBody>
          <a:bodyPr wrap="square" rtlCol="0">
            <a:spAutoFit/>
          </a:bodyPr>
          <a:lstStyle/>
          <a:p>
            <a:pPr algn="ctr"/>
            <a:r>
              <a:rPr lang="en-US" altLang="zh-CN" dirty="0">
                <a:solidFill>
                  <a:schemeClr val="accent1"/>
                </a:solidFill>
                <a:latin typeface="Segoe UI Light" panose="020B0502040204020203" pitchFamily="34" charset="0"/>
                <a:cs typeface="Segoe UI Light" panose="020B0502040204020203" pitchFamily="34" charset="0"/>
              </a:rPr>
              <a:t>Electrical</a:t>
            </a:r>
          </a:p>
          <a:p>
            <a:pPr algn="ctr"/>
            <a:r>
              <a:rPr lang="en-US" dirty="0">
                <a:solidFill>
                  <a:schemeClr val="accent1"/>
                </a:solidFill>
                <a:latin typeface="Segoe UI Light" panose="020B0502040204020203" pitchFamily="34" charset="0"/>
                <a:cs typeface="Segoe UI Light" panose="020B0502040204020203" pitchFamily="34" charset="0"/>
              </a:rPr>
              <a:t>data</a:t>
            </a:r>
          </a:p>
        </p:txBody>
      </p:sp>
      <p:cxnSp>
        <p:nvCxnSpPr>
          <p:cNvPr id="71" name="Straight Arrow Connector 70">
            <a:extLst>
              <a:ext uri="{FF2B5EF4-FFF2-40B4-BE49-F238E27FC236}">
                <a16:creationId xmlns:a16="http://schemas.microsoft.com/office/drawing/2014/main" id="{EF01923D-09BC-4AB9-AD20-3239EC55CB72}"/>
              </a:ext>
            </a:extLst>
          </p:cNvPr>
          <p:cNvCxnSpPr>
            <a:cxnSpLocks/>
          </p:cNvCxnSpPr>
          <p:nvPr/>
        </p:nvCxnSpPr>
        <p:spPr>
          <a:xfrm flipV="1">
            <a:off x="2979923" y="4779331"/>
            <a:ext cx="1455236" cy="30788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4E09FA53-A76F-4466-A28B-2F36ADAB192F}"/>
              </a:ext>
            </a:extLst>
          </p:cNvPr>
          <p:cNvCxnSpPr>
            <a:cxnSpLocks/>
          </p:cNvCxnSpPr>
          <p:nvPr/>
        </p:nvCxnSpPr>
        <p:spPr>
          <a:xfrm>
            <a:off x="1136499" y="5831724"/>
            <a:ext cx="3322913" cy="87163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72AB2AEC-13F4-42CD-9075-4445AEB57FDA}"/>
              </a:ext>
            </a:extLst>
          </p:cNvPr>
          <p:cNvSpPr txBox="1"/>
          <p:nvPr/>
        </p:nvSpPr>
        <p:spPr>
          <a:xfrm>
            <a:off x="5979119" y="2207920"/>
            <a:ext cx="5350040" cy="164660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b="1" dirty="0">
                <a:latin typeface="Segoe UI Light" panose="020B0502040204020203" pitchFamily="34" charset="0"/>
                <a:cs typeface="Segoe UI Light" panose="020B0502040204020203" pitchFamily="34" charset="0"/>
              </a:rPr>
              <a:t>MOD (modulator): </a:t>
            </a:r>
            <a:r>
              <a:rPr lang="en-US" sz="2400" dirty="0">
                <a:latin typeface="Segoe UI Light" panose="020B0502040204020203" pitchFamily="34" charset="0"/>
                <a:cs typeface="Segoe UI Light" panose="020B0502040204020203" pitchFamily="34" charset="0"/>
              </a:rPr>
              <a:t>– multiply electrical data onto optical waves intensity</a:t>
            </a:r>
          </a:p>
          <a:p>
            <a:pPr marL="285750" indent="-285750">
              <a:spcAft>
                <a:spcPts val="600"/>
              </a:spcAft>
              <a:buFont typeface="Arial" panose="020B0604020202020204" pitchFamily="34" charset="0"/>
              <a:buChar char="•"/>
            </a:pPr>
            <a:r>
              <a:rPr lang="en-US" sz="2400" b="1" dirty="0">
                <a:latin typeface="Segoe UI Light" panose="020B0502040204020203" pitchFamily="34" charset="0"/>
                <a:cs typeface="Segoe UI Light" panose="020B0502040204020203" pitchFamily="34" charset="0"/>
              </a:rPr>
              <a:t>PD (photodetector): </a:t>
            </a:r>
            <a:r>
              <a:rPr lang="en-US" sz="2400" dirty="0">
                <a:latin typeface="Segoe UI Light" panose="020B0502040204020203" pitchFamily="34" charset="0"/>
                <a:cs typeface="Segoe UI Light" panose="020B0502040204020203" pitchFamily="34" charset="0"/>
              </a:rPr>
              <a:t>decode optical wave intensity to electrical data</a:t>
            </a:r>
          </a:p>
        </p:txBody>
      </p:sp>
      <p:grpSp>
        <p:nvGrpSpPr>
          <p:cNvPr id="82" name="Group 81">
            <a:extLst>
              <a:ext uri="{FF2B5EF4-FFF2-40B4-BE49-F238E27FC236}">
                <a16:creationId xmlns:a16="http://schemas.microsoft.com/office/drawing/2014/main" id="{34CFF897-CD5A-4418-AE2E-721782A56A3D}"/>
              </a:ext>
            </a:extLst>
          </p:cNvPr>
          <p:cNvGrpSpPr/>
          <p:nvPr/>
        </p:nvGrpSpPr>
        <p:grpSpPr>
          <a:xfrm>
            <a:off x="4272923" y="4748908"/>
            <a:ext cx="4207180" cy="1969551"/>
            <a:chOff x="4272923" y="4748908"/>
            <a:chExt cx="4207180" cy="1969551"/>
          </a:xfrm>
        </p:grpSpPr>
        <p:grpSp>
          <p:nvGrpSpPr>
            <p:cNvPr id="69" name="Group 68">
              <a:extLst>
                <a:ext uri="{FF2B5EF4-FFF2-40B4-BE49-F238E27FC236}">
                  <a16:creationId xmlns:a16="http://schemas.microsoft.com/office/drawing/2014/main" id="{DAD8D9E6-8F22-436B-9481-F7A7452B3887}"/>
                </a:ext>
              </a:extLst>
            </p:cNvPr>
            <p:cNvGrpSpPr/>
            <p:nvPr/>
          </p:nvGrpSpPr>
          <p:grpSpPr>
            <a:xfrm>
              <a:off x="4272923" y="4749668"/>
              <a:ext cx="4207180" cy="1968791"/>
              <a:chOff x="5436094" y="4530730"/>
              <a:chExt cx="4207180" cy="1968791"/>
            </a:xfrm>
          </p:grpSpPr>
          <p:sp>
            <p:nvSpPr>
              <p:cNvPr id="12" name="TextBox 11">
                <a:extLst>
                  <a:ext uri="{FF2B5EF4-FFF2-40B4-BE49-F238E27FC236}">
                    <a16:creationId xmlns:a16="http://schemas.microsoft.com/office/drawing/2014/main" id="{96084A9A-CCC1-4825-94DF-177B90F086A2}"/>
                  </a:ext>
                </a:extLst>
              </p:cNvPr>
              <p:cNvSpPr txBox="1"/>
              <p:nvPr/>
            </p:nvSpPr>
            <p:spPr>
              <a:xfrm>
                <a:off x="7142290" y="4530730"/>
                <a:ext cx="711174" cy="369332"/>
              </a:xfrm>
              <a:prstGeom prst="rect">
                <a:avLst/>
              </a:prstGeom>
              <a:noFill/>
              <a:ln>
                <a:noFill/>
              </a:ln>
            </p:spPr>
            <p:txBody>
              <a:bodyPr wrap="square" rtlCol="0">
                <a:spAutoFit/>
              </a:bodyPr>
              <a:lstStyle/>
              <a:p>
                <a:r>
                  <a:rPr lang="en-US" altLang="zh-CN" dirty="0">
                    <a:solidFill>
                      <a:schemeClr val="accent2"/>
                    </a:solidFill>
                    <a:latin typeface="Segoe UI Light" panose="020B0502040204020203" pitchFamily="34" charset="0"/>
                    <a:cs typeface="Segoe UI Light" panose="020B0502040204020203" pitchFamily="34" charset="0"/>
                  </a:rPr>
                  <a:t>Laser</a:t>
                </a:r>
              </a:p>
            </p:txBody>
          </p:sp>
          <p:sp>
            <p:nvSpPr>
              <p:cNvPr id="13" name="Rectangle 12">
                <a:extLst>
                  <a:ext uri="{FF2B5EF4-FFF2-40B4-BE49-F238E27FC236}">
                    <a16:creationId xmlns:a16="http://schemas.microsoft.com/office/drawing/2014/main" id="{F32163BB-CC39-46C2-A883-E78B1C52AC31}"/>
                  </a:ext>
                </a:extLst>
              </p:cNvPr>
              <p:cNvSpPr/>
              <p:nvPr/>
            </p:nvSpPr>
            <p:spPr>
              <a:xfrm>
                <a:off x="5695174" y="4542837"/>
                <a:ext cx="3679675" cy="19566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4" name="Rectangle 13">
                <a:extLst>
                  <a:ext uri="{FF2B5EF4-FFF2-40B4-BE49-F238E27FC236}">
                    <a16:creationId xmlns:a16="http://schemas.microsoft.com/office/drawing/2014/main" id="{58072937-0565-42B2-B6A9-81665F0F212A}"/>
                  </a:ext>
                </a:extLst>
              </p:cNvPr>
              <p:cNvSpPr/>
              <p:nvPr/>
            </p:nvSpPr>
            <p:spPr>
              <a:xfrm>
                <a:off x="7032839" y="5156216"/>
                <a:ext cx="926655" cy="330548"/>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Light" panose="020B0502040204020203" pitchFamily="34" charset="0"/>
                    <a:cs typeface="Segoe UI Light" panose="020B0502040204020203" pitchFamily="34" charset="0"/>
                  </a:rPr>
                  <a:t>MOD</a:t>
                </a:r>
                <a:endParaRPr lang="en-US" dirty="0">
                  <a:latin typeface="Segoe UI Light" panose="020B0502040204020203" pitchFamily="34" charset="0"/>
                  <a:cs typeface="Segoe UI Light" panose="020B0502040204020203" pitchFamily="34" charset="0"/>
                </a:endParaRPr>
              </a:p>
            </p:txBody>
          </p:sp>
          <p:sp>
            <p:nvSpPr>
              <p:cNvPr id="15" name="Rectangle 14">
                <a:extLst>
                  <a:ext uri="{FF2B5EF4-FFF2-40B4-BE49-F238E27FC236}">
                    <a16:creationId xmlns:a16="http://schemas.microsoft.com/office/drawing/2014/main" id="{016A6585-CB7E-4C7E-923B-B69FD6B88FBD}"/>
                  </a:ext>
                </a:extLst>
              </p:cNvPr>
              <p:cNvSpPr/>
              <p:nvPr/>
            </p:nvSpPr>
            <p:spPr>
              <a:xfrm>
                <a:off x="7030099" y="5576825"/>
                <a:ext cx="926655" cy="330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Segoe UI Light" panose="020B0502040204020203" pitchFamily="34" charset="0"/>
                    <a:cs typeface="Segoe UI Light" panose="020B0502040204020203" pitchFamily="34" charset="0"/>
                  </a:rPr>
                  <a:t>PD</a:t>
                </a:r>
                <a:endParaRPr lang="en-US" dirty="0">
                  <a:latin typeface="Segoe UI Light" panose="020B0502040204020203" pitchFamily="34" charset="0"/>
                  <a:cs typeface="Segoe UI Light" panose="020B0502040204020203" pitchFamily="34" charset="0"/>
                </a:endParaRPr>
              </a:p>
            </p:txBody>
          </p:sp>
          <p:cxnSp>
            <p:nvCxnSpPr>
              <p:cNvPr id="17" name="Straight Arrow Connector 16">
                <a:extLst>
                  <a:ext uri="{FF2B5EF4-FFF2-40B4-BE49-F238E27FC236}">
                    <a16:creationId xmlns:a16="http://schemas.microsoft.com/office/drawing/2014/main" id="{A63D9194-C442-41D5-B0DC-A482EDDC0B10}"/>
                  </a:ext>
                </a:extLst>
              </p:cNvPr>
              <p:cNvCxnSpPr>
                <a:cxnSpLocks/>
                <a:endCxn id="14" idx="3"/>
              </p:cNvCxnSpPr>
              <p:nvPr/>
            </p:nvCxnSpPr>
            <p:spPr>
              <a:xfrm flipH="1" flipV="1">
                <a:off x="7959494" y="5321490"/>
                <a:ext cx="1630102" cy="753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068ACC-7798-4936-8052-B8259BABFE5D}"/>
                  </a:ext>
                </a:extLst>
              </p:cNvPr>
              <p:cNvCxnSpPr>
                <a:cxnSpLocks/>
                <a:stCxn id="15" idx="3"/>
              </p:cNvCxnSpPr>
              <p:nvPr/>
            </p:nvCxnSpPr>
            <p:spPr>
              <a:xfrm>
                <a:off x="7956754" y="5742099"/>
                <a:ext cx="1686520" cy="1507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5E756CE-0190-4093-8FA9-B7756448AD6E}"/>
                  </a:ext>
                </a:extLst>
              </p:cNvPr>
              <p:cNvCxnSpPr>
                <a:cxnSpLocks/>
                <a:endCxn id="14" idx="0"/>
              </p:cNvCxnSpPr>
              <p:nvPr/>
            </p:nvCxnSpPr>
            <p:spPr>
              <a:xfrm>
                <a:off x="7496167" y="4836301"/>
                <a:ext cx="0" cy="31991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53847AE-2CAF-4285-BF8F-0D523A8BCD16}"/>
                  </a:ext>
                </a:extLst>
              </p:cNvPr>
              <p:cNvCxnSpPr>
                <a:cxnSpLocks/>
                <a:endCxn id="15" idx="1"/>
              </p:cNvCxnSpPr>
              <p:nvPr/>
            </p:nvCxnSpPr>
            <p:spPr>
              <a:xfrm>
                <a:off x="5493871" y="5742099"/>
                <a:ext cx="1536228"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C212EDC4-DAED-47B0-AA1D-7AA1A5F8BEAB}"/>
                  </a:ext>
                </a:extLst>
              </p:cNvPr>
              <p:cNvGrpSpPr/>
              <p:nvPr/>
            </p:nvGrpSpPr>
            <p:grpSpPr>
              <a:xfrm>
                <a:off x="6053453" y="5202418"/>
                <a:ext cx="706416" cy="228944"/>
                <a:chOff x="8131366" y="4687842"/>
                <a:chExt cx="817408" cy="435099"/>
              </a:xfrm>
            </p:grpSpPr>
            <p:sp>
              <p:nvSpPr>
                <p:cNvPr id="29" name="Freeform 129">
                  <a:extLst>
                    <a:ext uri="{FF2B5EF4-FFF2-40B4-BE49-F238E27FC236}">
                      <a16:creationId xmlns:a16="http://schemas.microsoft.com/office/drawing/2014/main" id="{1B9E9BF6-CE1B-41DE-8D22-8E400702DF6B}"/>
                    </a:ext>
                  </a:extLst>
                </p:cNvPr>
                <p:cNvSpPr/>
                <p:nvPr/>
              </p:nvSpPr>
              <p:spPr>
                <a:xfrm>
                  <a:off x="8131366"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30" name="Freeform 130">
                  <a:extLst>
                    <a:ext uri="{FF2B5EF4-FFF2-40B4-BE49-F238E27FC236}">
                      <a16:creationId xmlns:a16="http://schemas.microsoft.com/office/drawing/2014/main" id="{FBD2EDC2-26C1-4AB2-9068-C4EC90D80CF9}"/>
                    </a:ext>
                  </a:extLst>
                </p:cNvPr>
                <p:cNvSpPr/>
                <p:nvPr/>
              </p:nvSpPr>
              <p:spPr>
                <a:xfrm>
                  <a:off x="8335235"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31" name="Freeform 131">
                  <a:extLst>
                    <a:ext uri="{FF2B5EF4-FFF2-40B4-BE49-F238E27FC236}">
                      <a16:creationId xmlns:a16="http://schemas.microsoft.com/office/drawing/2014/main" id="{AE389E3E-51E6-4B1E-8F58-CA098556AE63}"/>
                    </a:ext>
                  </a:extLst>
                </p:cNvPr>
                <p:cNvSpPr/>
                <p:nvPr/>
              </p:nvSpPr>
              <p:spPr>
                <a:xfrm>
                  <a:off x="8539738" y="468952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32" name="Freeform 132">
                  <a:extLst>
                    <a:ext uri="{FF2B5EF4-FFF2-40B4-BE49-F238E27FC236}">
                      <a16:creationId xmlns:a16="http://schemas.microsoft.com/office/drawing/2014/main" id="{6DE7CA9A-7AB8-4CB3-85CF-035006C7DFC5}"/>
                    </a:ext>
                  </a:extLst>
                </p:cNvPr>
                <p:cNvSpPr/>
                <p:nvPr/>
              </p:nvSpPr>
              <p:spPr>
                <a:xfrm>
                  <a:off x="8743607" y="469326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grpSp>
            <p:nvGrpSpPr>
              <p:cNvPr id="33" name="Group 32">
                <a:extLst>
                  <a:ext uri="{FF2B5EF4-FFF2-40B4-BE49-F238E27FC236}">
                    <a16:creationId xmlns:a16="http://schemas.microsoft.com/office/drawing/2014/main" id="{5661CDB4-C803-40E7-9B33-192F1F7AEC11}"/>
                  </a:ext>
                </a:extLst>
              </p:cNvPr>
              <p:cNvGrpSpPr/>
              <p:nvPr/>
            </p:nvGrpSpPr>
            <p:grpSpPr>
              <a:xfrm>
                <a:off x="6053166" y="5610557"/>
                <a:ext cx="706416" cy="228944"/>
                <a:chOff x="8131366" y="4687842"/>
                <a:chExt cx="817408" cy="435099"/>
              </a:xfrm>
            </p:grpSpPr>
            <p:sp>
              <p:nvSpPr>
                <p:cNvPr id="34" name="Freeform 129">
                  <a:extLst>
                    <a:ext uri="{FF2B5EF4-FFF2-40B4-BE49-F238E27FC236}">
                      <a16:creationId xmlns:a16="http://schemas.microsoft.com/office/drawing/2014/main" id="{ACCC4318-1B2C-4543-907B-4A5513625DCF}"/>
                    </a:ext>
                  </a:extLst>
                </p:cNvPr>
                <p:cNvSpPr/>
                <p:nvPr/>
              </p:nvSpPr>
              <p:spPr>
                <a:xfrm>
                  <a:off x="8131366"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35" name="Freeform 130">
                  <a:extLst>
                    <a:ext uri="{FF2B5EF4-FFF2-40B4-BE49-F238E27FC236}">
                      <a16:creationId xmlns:a16="http://schemas.microsoft.com/office/drawing/2014/main" id="{24A42E51-08BD-4893-BE94-4633CE03B1A2}"/>
                    </a:ext>
                  </a:extLst>
                </p:cNvPr>
                <p:cNvSpPr/>
                <p:nvPr/>
              </p:nvSpPr>
              <p:spPr>
                <a:xfrm>
                  <a:off x="8335235" y="4687842"/>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36" name="Freeform 131">
                  <a:extLst>
                    <a:ext uri="{FF2B5EF4-FFF2-40B4-BE49-F238E27FC236}">
                      <a16:creationId xmlns:a16="http://schemas.microsoft.com/office/drawing/2014/main" id="{C6F70605-F2E3-47CE-A5ED-A5DB38DF3C8D}"/>
                    </a:ext>
                  </a:extLst>
                </p:cNvPr>
                <p:cNvSpPr/>
                <p:nvPr/>
              </p:nvSpPr>
              <p:spPr>
                <a:xfrm>
                  <a:off x="8539738" y="468952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37" name="Freeform 132">
                  <a:extLst>
                    <a:ext uri="{FF2B5EF4-FFF2-40B4-BE49-F238E27FC236}">
                      <a16:creationId xmlns:a16="http://schemas.microsoft.com/office/drawing/2014/main" id="{C0C4D7AB-8B1A-4583-90DD-0A9F2F3983EB}"/>
                    </a:ext>
                  </a:extLst>
                </p:cNvPr>
                <p:cNvSpPr/>
                <p:nvPr/>
              </p:nvSpPr>
              <p:spPr>
                <a:xfrm>
                  <a:off x="8743607" y="4693266"/>
                  <a:ext cx="205167" cy="429675"/>
                </a:xfrm>
                <a:custGeom>
                  <a:avLst/>
                  <a:gdLst>
                    <a:gd name="connsiteX0" fmla="*/ 0 w 479234"/>
                    <a:gd name="connsiteY0" fmla="*/ 209338 h 429675"/>
                    <a:gd name="connsiteX1" fmla="*/ 132203 w 479234"/>
                    <a:gd name="connsiteY1" fmla="*/ 429675 h 429675"/>
                    <a:gd name="connsiteX2" fmla="*/ 236863 w 479234"/>
                    <a:gd name="connsiteY2" fmla="*/ 209338 h 429675"/>
                    <a:gd name="connsiteX3" fmla="*/ 330506 w 479234"/>
                    <a:gd name="connsiteY3" fmla="*/ 17 h 429675"/>
                    <a:gd name="connsiteX4" fmla="*/ 479234 w 479234"/>
                    <a:gd name="connsiteY4" fmla="*/ 220355 h 42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34" h="429675">
                      <a:moveTo>
                        <a:pt x="0" y="209338"/>
                      </a:moveTo>
                      <a:cubicBezTo>
                        <a:pt x="46363" y="319506"/>
                        <a:pt x="92726" y="429675"/>
                        <a:pt x="132203" y="429675"/>
                      </a:cubicBezTo>
                      <a:cubicBezTo>
                        <a:pt x="171680" y="429675"/>
                        <a:pt x="203813" y="280948"/>
                        <a:pt x="236863" y="209338"/>
                      </a:cubicBezTo>
                      <a:cubicBezTo>
                        <a:pt x="269913" y="137728"/>
                        <a:pt x="290111" y="-1819"/>
                        <a:pt x="330506" y="17"/>
                      </a:cubicBezTo>
                      <a:cubicBezTo>
                        <a:pt x="370901" y="1853"/>
                        <a:pt x="425067" y="111104"/>
                        <a:pt x="479234" y="22035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cxnSp>
            <p:nvCxnSpPr>
              <p:cNvPr id="40" name="Straight Arrow Connector 39">
                <a:extLst>
                  <a:ext uri="{FF2B5EF4-FFF2-40B4-BE49-F238E27FC236}">
                    <a16:creationId xmlns:a16="http://schemas.microsoft.com/office/drawing/2014/main" id="{748EE70E-093C-496B-96DD-13536A49D47D}"/>
                  </a:ext>
                </a:extLst>
              </p:cNvPr>
              <p:cNvCxnSpPr>
                <a:cxnSpLocks/>
                <a:stCxn id="14" idx="1"/>
              </p:cNvCxnSpPr>
              <p:nvPr/>
            </p:nvCxnSpPr>
            <p:spPr>
              <a:xfrm flipH="1">
                <a:off x="5436094" y="5321490"/>
                <a:ext cx="1596745"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10D295F-A689-4FC8-B869-E216B02C3EA8}"/>
                      </a:ext>
                    </a:extLst>
                  </p:cNvPr>
                  <p:cNvSpPr txBox="1"/>
                  <p:nvPr/>
                </p:nvSpPr>
                <p:spPr>
                  <a:xfrm>
                    <a:off x="5964761" y="5809930"/>
                    <a:ext cx="1059959" cy="646331"/>
                  </a:xfrm>
                  <a:prstGeom prst="rect">
                    <a:avLst/>
                  </a:prstGeom>
                  <a:noFill/>
                </p:spPr>
                <p:txBody>
                  <a:bodyPr wrap="square" rtlCol="0">
                    <a:spAutoFit/>
                  </a:bodyPr>
                  <a:lstStyle/>
                  <a:p>
                    <a:pPr algn="ctr"/>
                    <a:r>
                      <a:rPr lang="en-US" altLang="zh-CN" dirty="0">
                        <a:solidFill>
                          <a:schemeClr val="accent2"/>
                        </a:solidFill>
                        <a:latin typeface="Segoe UI Light" panose="020B0502040204020203" pitchFamily="34" charset="0"/>
                        <a:cs typeface="Segoe UI Light" panose="020B0502040204020203" pitchFamily="34" charset="0"/>
                      </a:rPr>
                      <a:t>Optical data</a:t>
                    </a:r>
                    <a:r>
                      <a:rPr lang="en-US" altLang="zh-CN" dirty="0">
                        <a:solidFill>
                          <a:schemeClr val="accent2"/>
                        </a:solidFill>
                        <a:cs typeface="Segoe UI Light" panose="020B0502040204020203" pitchFamily="34" charset="0"/>
                      </a:rPr>
                      <a:t> </a:t>
                    </a:r>
                    <a14:m>
                      <m:oMath xmlns:m="http://schemas.openxmlformats.org/officeDocument/2006/math">
                        <m:r>
                          <a:rPr lang="en-US" altLang="zh-CN" i="1" dirty="0">
                            <a:solidFill>
                              <a:schemeClr val="accent2"/>
                            </a:solidFill>
                            <a:latin typeface="Cambria Math" panose="02040503050406030204" pitchFamily="18" charset="0"/>
                            <a:cs typeface="Segoe UI Light" panose="020B0502040204020203" pitchFamily="34" charset="0"/>
                          </a:rPr>
                          <m:t>𝑥</m:t>
                        </m:r>
                      </m:oMath>
                    </a14:m>
                    <a:r>
                      <a:rPr lang="en-US" altLang="zh-CN" dirty="0">
                        <a:solidFill>
                          <a:schemeClr val="accent2"/>
                        </a:solidFill>
                        <a:latin typeface="Segoe UI Light" panose="020B0502040204020203" pitchFamily="34" charset="0"/>
                        <a:cs typeface="Segoe UI Light" panose="020B0502040204020203" pitchFamily="34" charset="0"/>
                      </a:rPr>
                      <a:t> </a:t>
                    </a:r>
                    <a:endParaRPr lang="en-US" dirty="0">
                      <a:solidFill>
                        <a:schemeClr val="accent2"/>
                      </a:solidFill>
                      <a:latin typeface="Segoe UI Light" panose="020B0502040204020203" pitchFamily="34" charset="0"/>
                      <a:cs typeface="Segoe UI Light" panose="020B0502040204020203" pitchFamily="34" charset="0"/>
                    </a:endParaRPr>
                  </a:p>
                </p:txBody>
              </p:sp>
            </mc:Choice>
            <mc:Fallback xmlns="">
              <p:sp>
                <p:nvSpPr>
                  <p:cNvPr id="47" name="TextBox 46">
                    <a:extLst>
                      <a:ext uri="{FF2B5EF4-FFF2-40B4-BE49-F238E27FC236}">
                        <a16:creationId xmlns:a16="http://schemas.microsoft.com/office/drawing/2014/main" id="{510D295F-A689-4FC8-B869-E216B02C3EA8}"/>
                      </a:ext>
                    </a:extLst>
                  </p:cNvPr>
                  <p:cNvSpPr txBox="1">
                    <a:spLocks noRot="1" noChangeAspect="1" noMove="1" noResize="1" noEditPoints="1" noAdjustHandles="1" noChangeArrowheads="1" noChangeShapeType="1" noTextEdit="1"/>
                  </p:cNvSpPr>
                  <p:nvPr/>
                </p:nvSpPr>
                <p:spPr>
                  <a:xfrm>
                    <a:off x="5964761" y="5809930"/>
                    <a:ext cx="1059959" cy="646331"/>
                  </a:xfrm>
                  <a:prstGeom prst="rect">
                    <a:avLst/>
                  </a:prstGeom>
                  <a:blipFill>
                    <a:blip r:embed="rId6"/>
                    <a:stretch>
                      <a:fillRect t="-4717" r="-575"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07A8776-A9AA-4C96-9C6C-8444B8766713}"/>
                      </a:ext>
                    </a:extLst>
                  </p:cNvPr>
                  <p:cNvSpPr txBox="1"/>
                  <p:nvPr/>
                </p:nvSpPr>
                <p:spPr>
                  <a:xfrm>
                    <a:off x="8068211" y="4689966"/>
                    <a:ext cx="1228948" cy="646331"/>
                  </a:xfrm>
                  <a:prstGeom prst="rect">
                    <a:avLst/>
                  </a:prstGeom>
                  <a:noFill/>
                </p:spPr>
                <p:txBody>
                  <a:bodyPr wrap="square" rtlCol="0">
                    <a:spAutoFit/>
                  </a:bodyPr>
                  <a:lstStyle/>
                  <a:p>
                    <a:pPr algn="ctr"/>
                    <a:r>
                      <a:rPr lang="en-US" altLang="zh-CN" dirty="0">
                        <a:solidFill>
                          <a:schemeClr val="accent1"/>
                        </a:solidFill>
                        <a:latin typeface="Segoe UI Light" panose="020B0502040204020203" pitchFamily="34" charset="0"/>
                        <a:cs typeface="Segoe UI Light" panose="020B0502040204020203" pitchFamily="34" charset="0"/>
                      </a:rPr>
                      <a:t>Electrical data </a:t>
                    </a:r>
                    <a14:m>
                      <m:oMath xmlns:m="http://schemas.openxmlformats.org/officeDocument/2006/math">
                        <m:r>
                          <a:rPr lang="en-US" altLang="zh-CN" i="1" dirty="0" smtClean="0">
                            <a:solidFill>
                              <a:schemeClr val="accent1"/>
                            </a:solidFill>
                            <a:latin typeface="Cambria Math" panose="02040503050406030204" pitchFamily="18" charset="0"/>
                            <a:cs typeface="Segoe UI Light" panose="020B0502040204020203" pitchFamily="34" charset="0"/>
                          </a:rPr>
                          <m:t>𝑥</m:t>
                        </m:r>
                      </m:oMath>
                    </a14:m>
                    <a:endParaRPr lang="en-US" dirty="0">
                      <a:solidFill>
                        <a:schemeClr val="accent1"/>
                      </a:solidFill>
                      <a:latin typeface="Segoe UI Light" panose="020B0502040204020203" pitchFamily="34" charset="0"/>
                      <a:cs typeface="Segoe UI Light" panose="020B0502040204020203" pitchFamily="34" charset="0"/>
                    </a:endParaRPr>
                  </a:p>
                </p:txBody>
              </p:sp>
            </mc:Choice>
            <mc:Fallback xmlns="">
              <p:sp>
                <p:nvSpPr>
                  <p:cNvPr id="62" name="TextBox 61">
                    <a:extLst>
                      <a:ext uri="{FF2B5EF4-FFF2-40B4-BE49-F238E27FC236}">
                        <a16:creationId xmlns:a16="http://schemas.microsoft.com/office/drawing/2014/main" id="{307A8776-A9AA-4C96-9C6C-8444B8766713}"/>
                      </a:ext>
                    </a:extLst>
                  </p:cNvPr>
                  <p:cNvSpPr txBox="1">
                    <a:spLocks noRot="1" noChangeAspect="1" noMove="1" noResize="1" noEditPoints="1" noAdjustHandles="1" noChangeArrowheads="1" noChangeShapeType="1" noTextEdit="1"/>
                  </p:cNvSpPr>
                  <p:nvPr/>
                </p:nvSpPr>
                <p:spPr>
                  <a:xfrm>
                    <a:off x="8068211" y="4689966"/>
                    <a:ext cx="1228948" cy="646331"/>
                  </a:xfrm>
                  <a:prstGeom prst="rect">
                    <a:avLst/>
                  </a:prstGeom>
                  <a:blipFill>
                    <a:blip r:embed="rId7"/>
                    <a:stretch>
                      <a:fillRect t="-3774" b="-1509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A8AB9EE2-1BA8-411B-A639-68C1BA9AC06D}"/>
                    </a:ext>
                  </a:extLst>
                </p:cNvPr>
                <p:cNvSpPr txBox="1"/>
                <p:nvPr/>
              </p:nvSpPr>
              <p:spPr>
                <a:xfrm>
                  <a:off x="6902399" y="6010722"/>
                  <a:ext cx="1228948" cy="646331"/>
                </a:xfrm>
                <a:prstGeom prst="rect">
                  <a:avLst/>
                </a:prstGeom>
                <a:noFill/>
              </p:spPr>
              <p:txBody>
                <a:bodyPr wrap="square" rtlCol="0">
                  <a:spAutoFit/>
                </a:bodyPr>
                <a:lstStyle/>
                <a:p>
                  <a:pPr algn="ctr"/>
                  <a:r>
                    <a:rPr lang="en-US" altLang="zh-CN" dirty="0">
                      <a:solidFill>
                        <a:schemeClr val="accent1"/>
                      </a:solidFill>
                      <a:latin typeface="Segoe UI Light" panose="020B0502040204020203" pitchFamily="34" charset="0"/>
                      <a:cs typeface="Segoe UI Light" panose="020B0502040204020203" pitchFamily="34" charset="0"/>
                    </a:rPr>
                    <a:t>Electrical data </a:t>
                  </a:r>
                  <a14:m>
                    <m:oMath xmlns:m="http://schemas.openxmlformats.org/officeDocument/2006/math">
                      <m:r>
                        <a:rPr lang="en-US" altLang="zh-CN" i="1" dirty="0" smtClean="0">
                          <a:solidFill>
                            <a:schemeClr val="accent1"/>
                          </a:solidFill>
                          <a:latin typeface="Cambria Math" panose="02040503050406030204" pitchFamily="18" charset="0"/>
                          <a:cs typeface="Segoe UI Light" panose="020B0502040204020203" pitchFamily="34" charset="0"/>
                        </a:rPr>
                        <m:t>𝑥</m:t>
                      </m:r>
                    </m:oMath>
                  </a14:m>
                  <a:endParaRPr lang="en-US" dirty="0">
                    <a:solidFill>
                      <a:schemeClr val="accent1"/>
                    </a:solidFill>
                    <a:latin typeface="Segoe UI Light" panose="020B0502040204020203" pitchFamily="34" charset="0"/>
                    <a:cs typeface="Segoe UI Light" panose="020B0502040204020203" pitchFamily="34" charset="0"/>
                  </a:endParaRPr>
                </a:p>
              </p:txBody>
            </p:sp>
          </mc:Choice>
          <mc:Fallback xmlns="">
            <p:sp>
              <p:nvSpPr>
                <p:cNvPr id="80" name="TextBox 79">
                  <a:extLst>
                    <a:ext uri="{FF2B5EF4-FFF2-40B4-BE49-F238E27FC236}">
                      <a16:creationId xmlns:a16="http://schemas.microsoft.com/office/drawing/2014/main" id="{A8AB9EE2-1BA8-411B-A639-68C1BA9AC06D}"/>
                    </a:ext>
                  </a:extLst>
                </p:cNvPr>
                <p:cNvSpPr txBox="1">
                  <a:spLocks noRot="1" noChangeAspect="1" noMove="1" noResize="1" noEditPoints="1" noAdjustHandles="1" noChangeArrowheads="1" noChangeShapeType="1" noTextEdit="1"/>
                </p:cNvSpPr>
                <p:nvPr/>
              </p:nvSpPr>
              <p:spPr>
                <a:xfrm>
                  <a:off x="6902399" y="6010722"/>
                  <a:ext cx="1228948" cy="646331"/>
                </a:xfrm>
                <a:prstGeom prst="rect">
                  <a:avLst/>
                </a:prstGeom>
                <a:blipFill>
                  <a:blip r:embed="rId8"/>
                  <a:stretch>
                    <a:fillRect t="-3774" b="-15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C61EB2B-9846-447E-BD2C-DBC429BC78EC}"/>
                    </a:ext>
                  </a:extLst>
                </p:cNvPr>
                <p:cNvSpPr txBox="1"/>
                <p:nvPr/>
              </p:nvSpPr>
              <p:spPr>
                <a:xfrm>
                  <a:off x="4732578" y="4748908"/>
                  <a:ext cx="1059959" cy="646331"/>
                </a:xfrm>
                <a:prstGeom prst="rect">
                  <a:avLst/>
                </a:prstGeom>
                <a:noFill/>
              </p:spPr>
              <p:txBody>
                <a:bodyPr wrap="square" rtlCol="0">
                  <a:spAutoFit/>
                </a:bodyPr>
                <a:lstStyle/>
                <a:p>
                  <a:pPr algn="ctr"/>
                  <a:r>
                    <a:rPr lang="en-US" altLang="zh-CN" dirty="0">
                      <a:solidFill>
                        <a:schemeClr val="accent2"/>
                      </a:solidFill>
                      <a:latin typeface="Segoe UI Light" panose="020B0502040204020203" pitchFamily="34" charset="0"/>
                      <a:cs typeface="Segoe UI Light" panose="020B0502040204020203" pitchFamily="34" charset="0"/>
                    </a:rPr>
                    <a:t>Optical data</a:t>
                  </a:r>
                  <a:r>
                    <a:rPr lang="en-US" altLang="zh-CN" dirty="0">
                      <a:solidFill>
                        <a:schemeClr val="accent2"/>
                      </a:solidFill>
                      <a:cs typeface="Segoe UI Light" panose="020B0502040204020203" pitchFamily="34" charset="0"/>
                    </a:rPr>
                    <a:t> </a:t>
                  </a:r>
                  <a14:m>
                    <m:oMath xmlns:m="http://schemas.openxmlformats.org/officeDocument/2006/math">
                      <m:r>
                        <a:rPr lang="en-US" altLang="zh-CN" i="1" dirty="0">
                          <a:solidFill>
                            <a:schemeClr val="accent2"/>
                          </a:solidFill>
                          <a:latin typeface="Cambria Math" panose="02040503050406030204" pitchFamily="18" charset="0"/>
                          <a:cs typeface="Segoe UI Light" panose="020B0502040204020203" pitchFamily="34" charset="0"/>
                        </a:rPr>
                        <m:t>𝑥</m:t>
                      </m:r>
                    </m:oMath>
                  </a14:m>
                  <a:r>
                    <a:rPr lang="en-US" altLang="zh-CN" dirty="0">
                      <a:solidFill>
                        <a:schemeClr val="accent2"/>
                      </a:solidFill>
                      <a:latin typeface="Segoe UI Light" panose="020B0502040204020203" pitchFamily="34" charset="0"/>
                      <a:cs typeface="Segoe UI Light" panose="020B0502040204020203" pitchFamily="34" charset="0"/>
                    </a:rPr>
                    <a:t> </a:t>
                  </a:r>
                  <a:endParaRPr lang="en-US" dirty="0">
                    <a:solidFill>
                      <a:schemeClr val="accent2"/>
                    </a:solidFill>
                    <a:latin typeface="Segoe UI Light" panose="020B0502040204020203" pitchFamily="34" charset="0"/>
                    <a:cs typeface="Segoe UI Light" panose="020B0502040204020203" pitchFamily="34" charset="0"/>
                  </a:endParaRPr>
                </a:p>
              </p:txBody>
            </p:sp>
          </mc:Choice>
          <mc:Fallback xmlns="">
            <p:sp>
              <p:nvSpPr>
                <p:cNvPr id="81" name="TextBox 80">
                  <a:extLst>
                    <a:ext uri="{FF2B5EF4-FFF2-40B4-BE49-F238E27FC236}">
                      <a16:creationId xmlns:a16="http://schemas.microsoft.com/office/drawing/2014/main" id="{3C61EB2B-9846-447E-BD2C-DBC429BC78EC}"/>
                    </a:ext>
                  </a:extLst>
                </p:cNvPr>
                <p:cNvSpPr txBox="1">
                  <a:spLocks noRot="1" noChangeAspect="1" noMove="1" noResize="1" noEditPoints="1" noAdjustHandles="1" noChangeArrowheads="1" noChangeShapeType="1" noTextEdit="1"/>
                </p:cNvSpPr>
                <p:nvPr/>
              </p:nvSpPr>
              <p:spPr>
                <a:xfrm>
                  <a:off x="4732578" y="4748908"/>
                  <a:ext cx="1059959" cy="646331"/>
                </a:xfrm>
                <a:prstGeom prst="rect">
                  <a:avLst/>
                </a:prstGeom>
                <a:blipFill>
                  <a:blip r:embed="rId9"/>
                  <a:stretch>
                    <a:fillRect t="-3774" r="-1149" b="-13208"/>
                  </a:stretch>
                </a:blipFill>
              </p:spPr>
              <p:txBody>
                <a:bodyPr/>
                <a:lstStyle/>
                <a:p>
                  <a:r>
                    <a:rPr lang="en-US">
                      <a:noFill/>
                    </a:rPr>
                    <a:t> </a:t>
                  </a:r>
                </a:p>
              </p:txBody>
            </p:sp>
          </mc:Fallback>
        </mc:AlternateContent>
      </p:grpSp>
    </p:spTree>
    <p:extLst>
      <p:ext uri="{BB962C8B-B14F-4D97-AF65-F5344CB8AC3E}">
        <p14:creationId xmlns:p14="http://schemas.microsoft.com/office/powerpoint/2010/main" val="220155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par>
                                <p:cTn id="34" presetID="10" presetClass="entr" presetSubtype="0" fill="hold" nodeType="with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0" grpId="0"/>
      <p:bldP spid="61"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29817</TotalTime>
  <Words>2837</Words>
  <Application>Microsoft Macintosh PowerPoint</Application>
  <PresentationFormat>Widescreen</PresentationFormat>
  <Paragraphs>253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Segoe UI Light</vt:lpstr>
      <vt:lpstr>Office Theme</vt:lpstr>
      <vt:lpstr>IOI: In-network Optical Inference</vt:lpstr>
      <vt:lpstr>The need for low-latency ML inference </vt:lpstr>
      <vt:lpstr>Where should inference happen?</vt:lpstr>
      <vt:lpstr>What is the problem with inference on edge/cloud?</vt:lpstr>
      <vt:lpstr>Our proposal: Inference on the switch</vt:lpstr>
      <vt:lpstr>Packet Processing: Switch ASIC vs. CPU</vt:lpstr>
      <vt:lpstr>Why isn’t in-network inference deployed today?</vt:lpstr>
      <vt:lpstr>Strawman design: add GPUs to switches</vt:lpstr>
      <vt:lpstr>Can we use something already on switches?</vt:lpstr>
      <vt:lpstr>Repurpose transceivers for optical computing</vt:lpstr>
      <vt:lpstr>Our proposal: use Optical Neural Networks (ONNs)</vt:lpstr>
      <vt:lpstr>Bringing the best of both worlds</vt:lpstr>
      <vt:lpstr>In-network Optical Inference (IOI) system design</vt:lpstr>
      <vt:lpstr>Challenges</vt:lpstr>
      <vt:lpstr>Concluding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In-Network Inference with NeuroSwitch*</dc:title>
  <dc:creator>Zhizhen Zhong</dc:creator>
  <cp:lastModifiedBy>Zhizhen Zhong</cp:lastModifiedBy>
  <cp:revision>424</cp:revision>
  <dcterms:created xsi:type="dcterms:W3CDTF">2020-12-10T18:13:57Z</dcterms:created>
  <dcterms:modified xsi:type="dcterms:W3CDTF">2021-09-30T18:24:22Z</dcterms:modified>
</cp:coreProperties>
</file>